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webextensions/webextension1.xml" ContentType="application/vnd.ms-office.webextension+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webextensions/webextension2.xml" ContentType="application/vnd.ms-office.webextension+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51"/>
  </p:notesMasterIdLst>
  <p:sldIdLst>
    <p:sldId id="256" r:id="rId2"/>
    <p:sldId id="257" r:id="rId3"/>
    <p:sldId id="258" r:id="rId4"/>
    <p:sldId id="259" r:id="rId5"/>
    <p:sldId id="260" r:id="rId6"/>
    <p:sldId id="349" r:id="rId7"/>
    <p:sldId id="267" r:id="rId8"/>
    <p:sldId id="341" r:id="rId9"/>
    <p:sldId id="268" r:id="rId10"/>
    <p:sldId id="269" r:id="rId11"/>
    <p:sldId id="270" r:id="rId12"/>
    <p:sldId id="271" r:id="rId13"/>
    <p:sldId id="272" r:id="rId14"/>
    <p:sldId id="273" r:id="rId15"/>
    <p:sldId id="274" r:id="rId16"/>
    <p:sldId id="275" r:id="rId17"/>
    <p:sldId id="277" r:id="rId18"/>
    <p:sldId id="266" r:id="rId19"/>
    <p:sldId id="340" r:id="rId20"/>
    <p:sldId id="287" r:id="rId21"/>
    <p:sldId id="350" r:id="rId22"/>
    <p:sldId id="278" r:id="rId23"/>
    <p:sldId id="348" r:id="rId24"/>
    <p:sldId id="279" r:id="rId25"/>
    <p:sldId id="280" r:id="rId26"/>
    <p:sldId id="281" r:id="rId27"/>
    <p:sldId id="282" r:id="rId28"/>
    <p:sldId id="283" r:id="rId29"/>
    <p:sldId id="265" r:id="rId30"/>
    <p:sldId id="351" r:id="rId31"/>
    <p:sldId id="288" r:id="rId32"/>
    <p:sldId id="289" r:id="rId33"/>
    <p:sldId id="290" r:id="rId34"/>
    <p:sldId id="291" r:id="rId35"/>
    <p:sldId id="292" r:id="rId36"/>
    <p:sldId id="293" r:id="rId37"/>
    <p:sldId id="294" r:id="rId38"/>
    <p:sldId id="297" r:id="rId39"/>
    <p:sldId id="295" r:id="rId40"/>
    <p:sldId id="344" r:id="rId41"/>
    <p:sldId id="298" r:id="rId42"/>
    <p:sldId id="302" r:id="rId43"/>
    <p:sldId id="299" r:id="rId44"/>
    <p:sldId id="342" r:id="rId45"/>
    <p:sldId id="303" r:id="rId46"/>
    <p:sldId id="307" r:id="rId47"/>
    <p:sldId id="304" r:id="rId48"/>
    <p:sldId id="343" r:id="rId49"/>
    <p:sldId id="308" r:id="rId50"/>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3" roundtripDataSignature="AMtx7mjdirlvHquvA1/kYcfDyoMNYslrZ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F4FE9C-AF72-4805-A298-A2F5402607AF}">
  <a:tblStyle styleId="{B5F4FE9C-AF72-4805-A298-A2F5402607A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7"/>
    <p:restoredTop sz="90423"/>
  </p:normalViewPr>
  <p:slideViewPr>
    <p:cSldViewPr snapToGrid="0">
      <p:cViewPr varScale="1">
        <p:scale>
          <a:sx n="111" d="100"/>
          <a:sy n="111" d="100"/>
        </p:scale>
        <p:origin x="19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9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9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93"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2" name="Google Shape;42;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82" name="Google Shape;182;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4" name="Google Shape;194;p2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13" name="Google Shape;213;p3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33" name="Google Shape;233;p3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52" name="Google Shape;252;p3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72" name="Google Shape;272;p3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93" name="Google Shape;293;p3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34" name="Google Shape;334;p3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55" name="Google Shape;155;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55" name="Google Shape;155;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230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33" name="Google Shape;533;p6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791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62" name="Google Shape;362;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62" name="Google Shape;362;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9286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75" name="Google Shape;375;p2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94" name="Google Shape;394;p5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17" name="Google Shape;417;p5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48" name="Google Shape;448;p6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80" name="Google Shape;48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48" name="Google Shape;148;p28: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29</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3" name="Google Shape;53;p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6256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6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82" name="Google Shape;582;p6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6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90" name="Google Shape;590;p6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98" name="Google Shape;598;p26: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21" name="Google Shape;621;p6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6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28" name="Google Shape;628;p6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6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6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56" name="Google Shape;656;p65: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36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66" name="Google Shape;666;p6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7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89" name="Google Shape;689;p7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73" name="Google Shape;673;p7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0" name="Google Shape;60;p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73" name="Google Shape;673;p7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6285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7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99" name="Google Shape;699;p7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7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31" name="Google Shape;731;p7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06" name="Google Shape;706;p7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06" name="Google Shape;706;p7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3811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0ec729b0c0_0_1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41" name="Google Shape;741;g10ec729b0c0_0_1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773" name="Google Shape;773;p7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0ec729b0c0_0_2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48" name="Google Shape;748;g10ec729b0c0_0_2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0ec729b0c0_0_2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748" name="Google Shape;748;g10ec729b0c0_0_2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45815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8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83" name="Google Shape;783;p8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2: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8" name="Google Shape;68;p32: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483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62" name="Google Shape;162;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62" name="Google Shape;162;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898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0" name="Google Shape;170;p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25" y="235491"/>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268672"/>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889967"/>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Winter 2023</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439089"/>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
        <p:nvSpPr>
          <p:cNvPr id="25" name="Google Shape;25;p23"/>
          <p:cNvSpPr/>
          <p:nvPr/>
        </p:nvSpPr>
        <p:spPr>
          <a:xfrm>
            <a:off x="0" y="-227"/>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6" name="Google Shape;26;p23"/>
          <p:cNvSpPr txBox="1"/>
          <p:nvPr/>
        </p:nvSpPr>
        <p:spPr>
          <a:xfrm>
            <a:off x="26376" y="26895"/>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5: Growth Mindset &amp; Sequential Logic</a:t>
            </a:r>
            <a:endParaRPr sz="1400" b="0" i="0" u="none" strike="noStrike" cap="none" dirty="0">
              <a:solidFill>
                <a:srgbClr val="000000"/>
              </a:solidFill>
              <a:latin typeface="Arial"/>
              <a:ea typeface="Arial"/>
              <a:cs typeface="Arial"/>
              <a:sym typeface="Arial"/>
            </a:endParaRPr>
          </a:p>
        </p:txBody>
      </p:sp>
      <p:pic>
        <p:nvPicPr>
          <p:cNvPr id="27" name="Google Shape;27;p23"/>
          <p:cNvPicPr preferRelativeResize="0"/>
          <p:nvPr/>
        </p:nvPicPr>
        <p:blipFill rotWithShape="1">
          <a:blip r:embed="rId4">
            <a:alphaModFix/>
          </a:blip>
          <a:srcRect/>
          <a:stretch/>
        </p:blipFill>
        <p:spPr>
          <a:xfrm>
            <a:off x="26376" y="25115"/>
            <a:ext cx="2150721" cy="169037"/>
          </a:xfrm>
          <a:prstGeom prst="rect">
            <a:avLst/>
          </a:prstGeom>
          <a:noFill/>
          <a:ln>
            <a:noFill/>
          </a:ln>
        </p:spPr>
      </p:pic>
      <p:sp>
        <p:nvSpPr>
          <p:cNvPr id="28" name="Google Shape;28;p23"/>
          <p:cNvSpPr txBox="1"/>
          <p:nvPr/>
        </p:nvSpPr>
        <p:spPr>
          <a:xfrm>
            <a:off x="7394931" y="27701"/>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Winter 2023</a:t>
            </a:r>
            <a:endParaRPr sz="11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10000"/>
              </a:lnSpc>
              <a:spcBef>
                <a:spcPts val="440"/>
              </a:spcBef>
              <a:spcAft>
                <a:spcPts val="0"/>
              </a:spcAft>
              <a:buSzPts val="2080"/>
              <a:buFont typeface="Noto Sans Symbols"/>
              <a:buChar char="❖"/>
              <a:defRPr sz="2600" b="0"/>
            </a:lvl1pPr>
            <a:lvl2pPr marL="914400" lvl="1" indent="-382269" algn="l">
              <a:lnSpc>
                <a:spcPct val="110000"/>
              </a:lnSpc>
              <a:spcBef>
                <a:spcPts val="24"/>
              </a:spcBef>
              <a:spcAft>
                <a:spcPts val="0"/>
              </a:spcAft>
              <a:buSzPts val="2420"/>
              <a:buFont typeface="Noto Sans Symbols"/>
              <a:buChar char="▪"/>
              <a:defRPr sz="2200"/>
            </a:lvl2pPr>
            <a:lvl3pPr marL="1371600" lvl="2" indent="-368300" algn="l">
              <a:lnSpc>
                <a:spcPct val="110000"/>
              </a:lnSpc>
              <a:spcBef>
                <a:spcPts val="0"/>
              </a:spcBef>
              <a:spcAft>
                <a:spcPts val="0"/>
              </a:spcAft>
              <a:buSzPts val="2200"/>
              <a:buFont typeface="Arial"/>
              <a:buChar char="•"/>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33"/>
        <p:cNvGrpSpPr/>
        <p:nvPr/>
      </p:nvGrpSpPr>
      <p:grpSpPr>
        <a:xfrm>
          <a:off x="0" y="0"/>
          <a:ext cx="0" cy="0"/>
          <a:chOff x="0" y="0"/>
          <a:chExt cx="0" cy="0"/>
        </a:xfrm>
      </p:grpSpPr>
      <p:sp>
        <p:nvSpPr>
          <p:cNvPr id="34" name="Google Shape;34;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6" name="Google Shape;36;p25"/>
          <p:cNvPicPr preferRelativeResize="0"/>
          <p:nvPr/>
        </p:nvPicPr>
        <p:blipFill rotWithShape="1">
          <a:blip r:embed="rId2">
            <a:alphaModFix/>
          </a:blip>
          <a:srcRect t="14966" b="14963"/>
          <a:stretch/>
        </p:blipFill>
        <p:spPr>
          <a:xfrm>
            <a:off x="241553" y="479874"/>
            <a:ext cx="3692944" cy="601177"/>
          </a:xfrm>
          <a:prstGeom prst="rect">
            <a:avLst/>
          </a:prstGeom>
          <a:noFill/>
          <a:ln>
            <a:noFill/>
          </a:ln>
        </p:spPr>
      </p:pic>
      <p:sp>
        <p:nvSpPr>
          <p:cNvPr id="37" name="Google Shape;37;p25" descr="Respond at https://pollev.com/cse390b. Options are:&#10;a) To grade you on whether or not you get the questions we ask correct&#10;b) to aid your learning by giving you a chance to practice applying the material we are covering&#10;c) to take attendance&#10;d) I'm not sure" title="Why are we using Poll Everywhere in lectures?"/>
          <p:cNvSpPr txBox="1">
            <a:spLocks noGrp="1"/>
          </p:cNvSpPr>
          <p:nvPr>
            <p:ph type="title"/>
          </p:nvPr>
        </p:nvSpPr>
        <p:spPr>
          <a:xfrm>
            <a:off x="377550" y="1598386"/>
            <a:ext cx="8388900" cy="111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377550" y="2888543"/>
            <a:ext cx="8366125" cy="4972050"/>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520"/>
              </a:spcBef>
              <a:spcAft>
                <a:spcPts val="0"/>
              </a:spcAft>
              <a:buSzPts val="1560"/>
              <a:buChar char="❖"/>
              <a:defRPr/>
            </a:lvl1pPr>
            <a:lvl2pPr marL="914400" lvl="1" indent="-382269" algn="l">
              <a:lnSpc>
                <a:spcPct val="100000"/>
              </a:lnSpc>
              <a:spcBef>
                <a:spcPts val="440"/>
              </a:spcBef>
              <a:spcAft>
                <a:spcPts val="0"/>
              </a:spcAft>
              <a:buSzPts val="2420"/>
              <a:buChar char="▪"/>
              <a:defRPr/>
            </a:lvl2pPr>
            <a:lvl3pPr marL="1371600" lvl="2" indent="-330200" algn="l">
              <a:lnSpc>
                <a:spcPct val="100000"/>
              </a:lnSpc>
              <a:spcBef>
                <a:spcPts val="400"/>
              </a:spcBef>
              <a:spcAft>
                <a:spcPts val="0"/>
              </a:spcAft>
              <a:buSzPts val="16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9" name="Google Shape;39;p25"/>
          <p:cNvSpPr/>
          <p:nvPr/>
        </p:nvSpPr>
        <p:spPr>
          <a:xfrm>
            <a:off x="4944291" y="540630"/>
            <a:ext cx="3958156"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48399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25;p23">
            <a:extLst>
              <a:ext uri="{FF2B5EF4-FFF2-40B4-BE49-F238E27FC236}">
                <a16:creationId xmlns:a16="http://schemas.microsoft.com/office/drawing/2014/main" id="{91439ABA-9441-E85B-78A1-72B2286791C1}"/>
              </a:ext>
            </a:extLst>
          </p:cNvPr>
          <p:cNvSpPr/>
          <p:nvPr userDrawn="1"/>
        </p:nvSpPr>
        <p:spPr>
          <a:xfrm>
            <a:off x="0" y="-227"/>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14" name="Google Shape;26;p23">
            <a:extLst>
              <a:ext uri="{FF2B5EF4-FFF2-40B4-BE49-F238E27FC236}">
                <a16:creationId xmlns:a16="http://schemas.microsoft.com/office/drawing/2014/main" id="{493CBD8B-0ADC-9F6D-8061-DA570277D2D2}"/>
              </a:ext>
            </a:extLst>
          </p:cNvPr>
          <p:cNvSpPr txBox="1"/>
          <p:nvPr userDrawn="1"/>
        </p:nvSpPr>
        <p:spPr>
          <a:xfrm>
            <a:off x="26376" y="26895"/>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5: Growth Mindset &amp; Sequential Logic</a:t>
            </a:r>
            <a:endParaRPr sz="1400" b="0" i="0" u="none" strike="noStrike" cap="none" dirty="0">
              <a:solidFill>
                <a:srgbClr val="000000"/>
              </a:solidFill>
              <a:latin typeface="Arial"/>
              <a:ea typeface="Arial"/>
              <a:cs typeface="Arial"/>
              <a:sym typeface="Arial"/>
            </a:endParaRPr>
          </a:p>
        </p:txBody>
      </p:sp>
      <p:pic>
        <p:nvPicPr>
          <p:cNvPr id="15" name="Google Shape;27;p23">
            <a:extLst>
              <a:ext uri="{FF2B5EF4-FFF2-40B4-BE49-F238E27FC236}">
                <a16:creationId xmlns:a16="http://schemas.microsoft.com/office/drawing/2014/main" id="{4673A787-8EE2-4F6D-35A3-76416C9FA408}"/>
              </a:ext>
            </a:extLst>
          </p:cNvPr>
          <p:cNvPicPr preferRelativeResize="0"/>
          <p:nvPr userDrawn="1"/>
        </p:nvPicPr>
        <p:blipFill rotWithShape="1">
          <a:blip r:embed="rId5">
            <a:alphaModFix/>
          </a:blip>
          <a:srcRect/>
          <a:stretch/>
        </p:blipFill>
        <p:spPr>
          <a:xfrm>
            <a:off x="26376" y="25115"/>
            <a:ext cx="2150721" cy="169037"/>
          </a:xfrm>
          <a:prstGeom prst="rect">
            <a:avLst/>
          </a:prstGeom>
          <a:noFill/>
          <a:ln>
            <a:noFill/>
          </a:ln>
        </p:spPr>
      </p:pic>
      <p:sp>
        <p:nvSpPr>
          <p:cNvPr id="16" name="Google Shape;28;p23">
            <a:extLst>
              <a:ext uri="{FF2B5EF4-FFF2-40B4-BE49-F238E27FC236}">
                <a16:creationId xmlns:a16="http://schemas.microsoft.com/office/drawing/2014/main" id="{4515806F-F973-6D1A-89E5-7E90AA7F5307}"/>
              </a:ext>
            </a:extLst>
          </p:cNvPr>
          <p:cNvSpPr txBox="1"/>
          <p:nvPr userDrawn="1"/>
        </p:nvSpPr>
        <p:spPr>
          <a:xfrm>
            <a:off x="7394931" y="27701"/>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Winter 2023</a:t>
            </a:r>
            <a:endParaRPr sz="11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11/relationships/webextension" Target="../webextensions/webextension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M1CHPnZfFmU?feature=oembed"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
          <p:cNvSpPr txBox="1">
            <a:spLocks noGrp="1"/>
          </p:cNvSpPr>
          <p:nvPr>
            <p:ph type="ctrTitle"/>
          </p:nvPr>
        </p:nvSpPr>
        <p:spPr>
          <a:xfrm>
            <a:off x="685800" y="2499153"/>
            <a:ext cx="8044543" cy="210768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0" dirty="0"/>
              <a:t>Growth Mindset &amp; Sequential Logic</a:t>
            </a:r>
            <a:endParaRPr sz="2400" i="1" dirty="0"/>
          </a:p>
        </p:txBody>
      </p:sp>
      <p:sp>
        <p:nvSpPr>
          <p:cNvPr id="45" name="Google Shape;45;p1"/>
          <p:cNvSpPr txBox="1">
            <a:spLocks noGrp="1"/>
          </p:cNvSpPr>
          <p:nvPr>
            <p:ph type="subTitle" idx="1"/>
          </p:nvPr>
        </p:nvSpPr>
        <p:spPr>
          <a:xfrm>
            <a:off x="685800" y="5224130"/>
            <a:ext cx="7772400" cy="163387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40"/>
              <a:buNone/>
            </a:pPr>
            <a:r>
              <a:rPr lang="en-US" sz="2400" dirty="0"/>
              <a:t>Growth vs. Fixed Mindset, Introduction to Sequential Logic, Representing Time in Hardware, The Data Flip-Flop (DFF)</a:t>
            </a:r>
          </a:p>
          <a:p>
            <a:pPr marL="0" lvl="0" indent="0" algn="l" rtl="0">
              <a:lnSpc>
                <a:spcPct val="100000"/>
              </a:lnSpc>
              <a:spcBef>
                <a:spcPts val="0"/>
              </a:spcBef>
              <a:spcAft>
                <a:spcPts val="0"/>
              </a:spcAft>
              <a:buSzPts val="1440"/>
              <a:buNone/>
            </a:pPr>
            <a:r>
              <a:rPr lang="en-US" sz="24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185" name="Google Shape;185;p3"/>
          <p:cNvSpPr txBox="1">
            <a:spLocks noGrp="1"/>
          </p:cNvSpPr>
          <p:nvPr>
            <p:ph type="body" idx="1"/>
          </p:nvPr>
        </p:nvSpPr>
        <p:spPr>
          <a:xfrm>
            <a:off x="396875" y="1362075"/>
            <a:ext cx="8366125" cy="5236078"/>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t>Consider this autopilot control circuit:</a:t>
            </a:r>
            <a:endParaRPr dirty="0"/>
          </a:p>
          <a:p>
            <a:pPr marL="649224" lvl="1" indent="-283463" algn="l" rtl="0">
              <a:lnSpc>
                <a:spcPct val="110000"/>
              </a:lnSpc>
              <a:spcBef>
                <a:spcPts val="24"/>
              </a:spcBef>
              <a:spcAft>
                <a:spcPts val="0"/>
              </a:spcAft>
              <a:buSzPts val="2420"/>
              <a:buChar char="▪"/>
            </a:pPr>
            <a:r>
              <a:rPr lang="en-US" dirty="0"/>
              <a:t>Either the pilot or copilot is flying at any time</a:t>
            </a:r>
            <a:endParaRPr dirty="0"/>
          </a:p>
          <a:p>
            <a:pPr marL="649224" lvl="1" indent="-283463" algn="l" rtl="0">
              <a:lnSpc>
                <a:spcPct val="110000"/>
              </a:lnSpc>
              <a:spcBef>
                <a:spcPts val="24"/>
              </a:spcBef>
              <a:spcAft>
                <a:spcPts val="0"/>
              </a:spcAft>
              <a:buSzPts val="2420"/>
              <a:buChar char="▪"/>
            </a:pPr>
            <a:r>
              <a:rPr lang="en-US" dirty="0"/>
              <a:t>The pilot and copilot can separately request autopilot</a:t>
            </a:r>
            <a:endParaRPr dirty="0"/>
          </a:p>
          <a:p>
            <a:pPr marL="649224" lvl="1" indent="-283463" algn="l" rtl="0">
              <a:lnSpc>
                <a:spcPct val="110000"/>
              </a:lnSpc>
              <a:spcBef>
                <a:spcPts val="24"/>
              </a:spcBef>
              <a:spcAft>
                <a:spcPts val="0"/>
              </a:spcAft>
              <a:buSzPts val="2420"/>
              <a:buChar char="▪"/>
            </a:pPr>
            <a:r>
              <a:rPr lang="en-US" dirty="0"/>
              <a:t>Only the person flying can request autopilot</a:t>
            </a:r>
            <a:endParaRPr dirty="0"/>
          </a:p>
          <a:p>
            <a:pPr marL="804672" lvl="1" indent="-193802"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Char char="❖"/>
            </a:pPr>
            <a:r>
              <a:rPr lang="en-US" dirty="0"/>
              <a:t>Let’s assume every logic gate takes </a:t>
            </a:r>
            <a:r>
              <a:rPr lang="en-US" dirty="0">
                <a:latin typeface="Courier New"/>
                <a:ea typeface="Courier New"/>
                <a:cs typeface="Courier New"/>
                <a:sym typeface="Courier New"/>
              </a:rPr>
              <a:t>1ms</a:t>
            </a:r>
            <a:r>
              <a:rPr lang="en-US" dirty="0"/>
              <a:t> to compute</a:t>
            </a:r>
            <a:endParaRPr dirty="0"/>
          </a:p>
          <a:p>
            <a:pPr marL="649224" lvl="1" indent="-283463" algn="l" rtl="0">
              <a:lnSpc>
                <a:spcPct val="110000"/>
              </a:lnSpc>
              <a:spcBef>
                <a:spcPts val="24"/>
              </a:spcBef>
              <a:spcAft>
                <a:spcPts val="0"/>
              </a:spcAft>
              <a:buSzPts val="2420"/>
              <a:buChar char="▪"/>
            </a:pPr>
            <a:r>
              <a:rPr lang="en-US" dirty="0"/>
              <a:t>For example, if an input changes at </a:t>
            </a:r>
            <a:r>
              <a:rPr lang="en-US" dirty="0">
                <a:latin typeface="Courier New"/>
                <a:ea typeface="Courier New"/>
                <a:cs typeface="Courier New"/>
                <a:sym typeface="Courier New"/>
              </a:rPr>
              <a:t>t=4ms</a:t>
            </a:r>
            <a:r>
              <a:rPr lang="en-US" dirty="0"/>
              <a:t>, the gate will only output the new result at </a:t>
            </a:r>
            <a:r>
              <a:rPr lang="en-US" dirty="0">
                <a:latin typeface="Courier New"/>
                <a:ea typeface="Courier New"/>
                <a:cs typeface="Courier New"/>
                <a:sym typeface="Courier New"/>
              </a:rPr>
              <a:t>t=5ms</a:t>
            </a: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86" name="Google Shape;186;p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grpSp>
        <p:nvGrpSpPr>
          <p:cNvPr id="9" name="Group 8">
            <a:extLst>
              <a:ext uri="{FF2B5EF4-FFF2-40B4-BE49-F238E27FC236}">
                <a16:creationId xmlns:a16="http://schemas.microsoft.com/office/drawing/2014/main" id="{6C68B921-BACF-6911-DB7C-AACF280F25DB}"/>
              </a:ext>
            </a:extLst>
          </p:cNvPr>
          <p:cNvGrpSpPr/>
          <p:nvPr/>
        </p:nvGrpSpPr>
        <p:grpSpPr>
          <a:xfrm>
            <a:off x="1336612" y="3236665"/>
            <a:ext cx="6585583" cy="1887869"/>
            <a:chOff x="1336612" y="3236665"/>
            <a:chExt cx="6585583" cy="1887869"/>
          </a:xfrm>
        </p:grpSpPr>
        <p:sp>
          <p:nvSpPr>
            <p:cNvPr id="3" name="Google Shape;327;p38">
              <a:extLst>
                <a:ext uri="{FF2B5EF4-FFF2-40B4-BE49-F238E27FC236}">
                  <a16:creationId xmlns:a16="http://schemas.microsoft.com/office/drawing/2014/main" id="{98AEBEB1-AD5D-AA90-641A-34629B587BB0}"/>
                </a:ext>
              </a:extLst>
            </p:cNvPr>
            <p:cNvSpPr txBox="1"/>
            <p:nvPr/>
          </p:nvSpPr>
          <p:spPr>
            <a:xfrm>
              <a:off x="1336612" y="3236665"/>
              <a:ext cx="168648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4" name="Google Shape;328;p38">
              <a:extLst>
                <a:ext uri="{FF2B5EF4-FFF2-40B4-BE49-F238E27FC236}">
                  <a16:creationId xmlns:a16="http://schemas.microsoft.com/office/drawing/2014/main" id="{15694705-4149-88AC-4D30-6415CE225C94}"/>
                </a:ext>
              </a:extLst>
            </p:cNvPr>
            <p:cNvSpPr txBox="1"/>
            <p:nvPr/>
          </p:nvSpPr>
          <p:spPr>
            <a:xfrm>
              <a:off x="1421833" y="4662910"/>
              <a:ext cx="1569257"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5" name="Google Shape;329;p38">
              <a:extLst>
                <a:ext uri="{FF2B5EF4-FFF2-40B4-BE49-F238E27FC236}">
                  <a16:creationId xmlns:a16="http://schemas.microsoft.com/office/drawing/2014/main" id="{3DA81093-D50E-E8F9-D356-92F4C82407B6}"/>
                </a:ext>
              </a:extLst>
            </p:cNvPr>
            <p:cNvSpPr txBox="1"/>
            <p:nvPr/>
          </p:nvSpPr>
          <p:spPr>
            <a:xfrm>
              <a:off x="1421831" y="4069021"/>
              <a:ext cx="160126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sp>
          <p:nvSpPr>
            <p:cNvPr id="6" name="Google Shape;330;p38">
              <a:extLst>
                <a:ext uri="{FF2B5EF4-FFF2-40B4-BE49-F238E27FC236}">
                  <a16:creationId xmlns:a16="http://schemas.microsoft.com/office/drawing/2014/main" id="{46E5BC15-8E53-6E0A-9DEB-878C332277F4}"/>
                </a:ext>
              </a:extLst>
            </p:cNvPr>
            <p:cNvSpPr txBox="1"/>
            <p:nvPr/>
          </p:nvSpPr>
          <p:spPr>
            <a:xfrm>
              <a:off x="6571457" y="4018714"/>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pic>
          <p:nvPicPr>
            <p:cNvPr id="7" name="Google Shape;331;p38" descr="Diagram&#10;&#10;Description automatically generated">
              <a:extLst>
                <a:ext uri="{FF2B5EF4-FFF2-40B4-BE49-F238E27FC236}">
                  <a16:creationId xmlns:a16="http://schemas.microsoft.com/office/drawing/2014/main" id="{4EFAAE43-EA85-6C47-D68A-8B9715BFA157}"/>
                </a:ext>
              </a:extLst>
            </p:cNvPr>
            <p:cNvPicPr preferRelativeResize="0"/>
            <p:nvPr/>
          </p:nvPicPr>
          <p:blipFill rotWithShape="1">
            <a:blip r:embed="rId3">
              <a:alphaModFix/>
            </a:blip>
            <a:srcRect/>
            <a:stretch/>
          </p:blipFill>
          <p:spPr>
            <a:xfrm>
              <a:off x="2871264" y="3424105"/>
              <a:ext cx="3791408" cy="1653573"/>
            </a:xfrm>
            <a:prstGeom prst="rect">
              <a:avLst/>
            </a:prstGeom>
            <a:noFill/>
            <a:ln>
              <a:noFill/>
            </a:ln>
          </p:spPr>
        </p:pic>
      </p:grpSp>
      <p:sp>
        <p:nvSpPr>
          <p:cNvPr id="8" name="TextBox 7">
            <a:extLst>
              <a:ext uri="{FF2B5EF4-FFF2-40B4-BE49-F238E27FC236}">
                <a16:creationId xmlns:a16="http://schemas.microsoft.com/office/drawing/2014/main" id="{5540F5B4-1F28-3DF9-0A88-2E9A43D8B8E1}"/>
              </a:ext>
            </a:extLst>
          </p:cNvPr>
          <p:cNvSpPr txBox="1"/>
          <p:nvPr/>
        </p:nvSpPr>
        <p:spPr>
          <a:xfrm>
            <a:off x="5603306" y="6520913"/>
            <a:ext cx="3045394" cy="307777"/>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Thanks to Justin Hsia for this example!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197" name="Google Shape;197;p2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graphicFrame>
        <p:nvGraphicFramePr>
          <p:cNvPr id="198" name="Google Shape;198;p29"/>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99" name="Google Shape;199;p29"/>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00" name="Google Shape;200;p29"/>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01" name="Google Shape;201;p29"/>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02" name="Google Shape;202;p29"/>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03" name="Google Shape;203;p29"/>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04" name="Google Shape;204;p29"/>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05" name="Google Shape;205;p29"/>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8" name="Group 7">
            <a:extLst>
              <a:ext uri="{FF2B5EF4-FFF2-40B4-BE49-F238E27FC236}">
                <a16:creationId xmlns:a16="http://schemas.microsoft.com/office/drawing/2014/main" id="{A1D454EE-E7BD-E794-D965-F5BFB6679F0B}"/>
              </a:ext>
            </a:extLst>
          </p:cNvPr>
          <p:cNvGrpSpPr/>
          <p:nvPr/>
        </p:nvGrpSpPr>
        <p:grpSpPr>
          <a:xfrm>
            <a:off x="1343539" y="1130772"/>
            <a:ext cx="6571304" cy="1887869"/>
            <a:chOff x="1343539" y="1130772"/>
            <a:chExt cx="6571304" cy="1887869"/>
          </a:xfrm>
        </p:grpSpPr>
        <p:grpSp>
          <p:nvGrpSpPr>
            <p:cNvPr id="9" name="Google Shape;326;p38">
              <a:extLst>
                <a:ext uri="{FF2B5EF4-FFF2-40B4-BE49-F238E27FC236}">
                  <a16:creationId xmlns:a16="http://schemas.microsoft.com/office/drawing/2014/main" id="{7C1B5C39-9D2E-C041-143D-620EBEE306EC}"/>
                </a:ext>
              </a:extLst>
            </p:cNvPr>
            <p:cNvGrpSpPr/>
            <p:nvPr/>
          </p:nvGrpSpPr>
          <p:grpSpPr>
            <a:xfrm>
              <a:off x="1343539" y="1130772"/>
              <a:ext cx="5326060" cy="1887869"/>
              <a:chOff x="1214428" y="988181"/>
              <a:chExt cx="5772610" cy="2046153"/>
            </a:xfrm>
          </p:grpSpPr>
          <p:sp>
            <p:nvSpPr>
              <p:cNvPr id="11" name="Google Shape;327;p38">
                <a:extLst>
                  <a:ext uri="{FF2B5EF4-FFF2-40B4-BE49-F238E27FC236}">
                    <a16:creationId xmlns:a16="http://schemas.microsoft.com/office/drawing/2014/main" id="{DAB03B80-DA3E-0753-CED2-FE4F1B6B10A0}"/>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12" name="Google Shape;328;p38">
                <a:extLst>
                  <a:ext uri="{FF2B5EF4-FFF2-40B4-BE49-F238E27FC236}">
                    <a16:creationId xmlns:a16="http://schemas.microsoft.com/office/drawing/2014/main" id="{AD96E2E4-E43C-1D3F-31FA-76EE93ED9C09}"/>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13" name="Google Shape;329;p38">
                <a:extLst>
                  <a:ext uri="{FF2B5EF4-FFF2-40B4-BE49-F238E27FC236}">
                    <a16:creationId xmlns:a16="http://schemas.microsoft.com/office/drawing/2014/main" id="{143CBD31-E74D-FD71-2A8E-0353FF3E1708}"/>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14" name="Google Shape;331;p38" descr="Diagram&#10;&#10;Description automatically generated">
                <a:extLst>
                  <a:ext uri="{FF2B5EF4-FFF2-40B4-BE49-F238E27FC236}">
                    <a16:creationId xmlns:a16="http://schemas.microsoft.com/office/drawing/2014/main" id="{83B5A970-4405-D2B2-ABA1-F6A1F45730F8}"/>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10" name="Google Shape;330;p38">
              <a:extLst>
                <a:ext uri="{FF2B5EF4-FFF2-40B4-BE49-F238E27FC236}">
                  <a16:creationId xmlns:a16="http://schemas.microsoft.com/office/drawing/2014/main" id="{39B9109D-6910-9A27-81C6-90A2BE80A3EE}"/>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16" name="Google Shape;216;p3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graphicFrame>
        <p:nvGraphicFramePr>
          <p:cNvPr id="217" name="Google Shape;217;p30"/>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18" name="Google Shape;218;p30"/>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19" name="Google Shape;219;p30"/>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20" name="Google Shape;220;p30"/>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21" name="Google Shape;221;p30"/>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22" name="Google Shape;222;p30"/>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23" name="Google Shape;223;p30"/>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24" name="Google Shape;224;p30"/>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30" name="Google Shape;230;p30"/>
          <p:cNvSpPr/>
          <p:nvPr/>
        </p:nvSpPr>
        <p:spPr>
          <a:xfrm>
            <a:off x="2932386" y="4495196"/>
            <a:ext cx="1093349" cy="52283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Courier New"/>
                <a:ea typeface="Courier New"/>
                <a:cs typeface="Courier New"/>
                <a:sym typeface="Courier New"/>
              </a:rPr>
              <a:t>??</a:t>
            </a:r>
            <a:endParaRPr sz="1400" b="1" i="0" u="none" strike="noStrike" cap="none">
              <a:solidFill>
                <a:srgbClr val="FF0000"/>
              </a:solidFill>
              <a:latin typeface="Courier New"/>
              <a:ea typeface="Courier New"/>
              <a:cs typeface="Courier New"/>
              <a:sym typeface="Courier New"/>
            </a:endParaRPr>
          </a:p>
        </p:txBody>
      </p:sp>
      <p:grpSp>
        <p:nvGrpSpPr>
          <p:cNvPr id="8" name="Group 7">
            <a:extLst>
              <a:ext uri="{FF2B5EF4-FFF2-40B4-BE49-F238E27FC236}">
                <a16:creationId xmlns:a16="http://schemas.microsoft.com/office/drawing/2014/main" id="{71AFBC7B-D616-6E02-EF80-81380DEF10E8}"/>
              </a:ext>
            </a:extLst>
          </p:cNvPr>
          <p:cNvGrpSpPr/>
          <p:nvPr/>
        </p:nvGrpSpPr>
        <p:grpSpPr>
          <a:xfrm>
            <a:off x="1343539" y="1130772"/>
            <a:ext cx="6571304" cy="1887869"/>
            <a:chOff x="1343539" y="1130772"/>
            <a:chExt cx="6571304" cy="1887869"/>
          </a:xfrm>
        </p:grpSpPr>
        <p:grpSp>
          <p:nvGrpSpPr>
            <p:cNvPr id="9" name="Google Shape;326;p38">
              <a:extLst>
                <a:ext uri="{FF2B5EF4-FFF2-40B4-BE49-F238E27FC236}">
                  <a16:creationId xmlns:a16="http://schemas.microsoft.com/office/drawing/2014/main" id="{87F46EC3-AEA7-4C0A-43D2-373E0C2552B1}"/>
                </a:ext>
              </a:extLst>
            </p:cNvPr>
            <p:cNvGrpSpPr/>
            <p:nvPr/>
          </p:nvGrpSpPr>
          <p:grpSpPr>
            <a:xfrm>
              <a:off x="1343539" y="1130772"/>
              <a:ext cx="5326060" cy="1887869"/>
              <a:chOff x="1214428" y="988181"/>
              <a:chExt cx="5772610" cy="2046153"/>
            </a:xfrm>
          </p:grpSpPr>
          <p:sp>
            <p:nvSpPr>
              <p:cNvPr id="11" name="Google Shape;327;p38">
                <a:extLst>
                  <a:ext uri="{FF2B5EF4-FFF2-40B4-BE49-F238E27FC236}">
                    <a16:creationId xmlns:a16="http://schemas.microsoft.com/office/drawing/2014/main" id="{862B2E4E-D217-8732-EB37-A5A2579807E4}"/>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12" name="Google Shape;328;p38">
                <a:extLst>
                  <a:ext uri="{FF2B5EF4-FFF2-40B4-BE49-F238E27FC236}">
                    <a16:creationId xmlns:a16="http://schemas.microsoft.com/office/drawing/2014/main" id="{73A3DFC7-52F1-D126-B7EA-65395BE1ADA7}"/>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13" name="Google Shape;329;p38">
                <a:extLst>
                  <a:ext uri="{FF2B5EF4-FFF2-40B4-BE49-F238E27FC236}">
                    <a16:creationId xmlns:a16="http://schemas.microsoft.com/office/drawing/2014/main" id="{47EC36CB-420F-CC2F-93A8-82EF8F973885}"/>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14" name="Google Shape;331;p38" descr="Diagram&#10;&#10;Description automatically generated">
                <a:extLst>
                  <a:ext uri="{FF2B5EF4-FFF2-40B4-BE49-F238E27FC236}">
                    <a16:creationId xmlns:a16="http://schemas.microsoft.com/office/drawing/2014/main" id="{B623BBDB-669B-3E21-1F2D-25F50E383B57}"/>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10" name="Google Shape;330;p38">
              <a:extLst>
                <a:ext uri="{FF2B5EF4-FFF2-40B4-BE49-F238E27FC236}">
                  <a16:creationId xmlns:a16="http://schemas.microsoft.com/office/drawing/2014/main" id="{A9DD1425-591B-02D7-738C-0E69AFB8A891}"/>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36" name="Google Shape;236;p3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graphicFrame>
        <p:nvGraphicFramePr>
          <p:cNvPr id="237" name="Google Shape;237;p31"/>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38" name="Google Shape;238;p31"/>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39" name="Google Shape;239;p31"/>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40" name="Google Shape;240;p31"/>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41" name="Google Shape;241;p31"/>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42" name="Google Shape;242;p31"/>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43" name="Google Shape;243;p31"/>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44" name="Google Shape;244;p31"/>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2" name="Group 1">
            <a:extLst>
              <a:ext uri="{FF2B5EF4-FFF2-40B4-BE49-F238E27FC236}">
                <a16:creationId xmlns:a16="http://schemas.microsoft.com/office/drawing/2014/main" id="{652A1D76-8A13-BB32-AD79-8D2927740B2A}"/>
              </a:ext>
            </a:extLst>
          </p:cNvPr>
          <p:cNvGrpSpPr/>
          <p:nvPr/>
        </p:nvGrpSpPr>
        <p:grpSpPr>
          <a:xfrm>
            <a:off x="1343539" y="1130772"/>
            <a:ext cx="6571304" cy="1887869"/>
            <a:chOff x="1343539" y="1130772"/>
            <a:chExt cx="6571304" cy="1887869"/>
          </a:xfrm>
        </p:grpSpPr>
        <p:grpSp>
          <p:nvGrpSpPr>
            <p:cNvPr id="3" name="Google Shape;326;p38">
              <a:extLst>
                <a:ext uri="{FF2B5EF4-FFF2-40B4-BE49-F238E27FC236}">
                  <a16:creationId xmlns:a16="http://schemas.microsoft.com/office/drawing/2014/main" id="{3A17F049-52F3-1AA9-29CD-E58768A811AD}"/>
                </a:ext>
              </a:extLst>
            </p:cNvPr>
            <p:cNvGrpSpPr/>
            <p:nvPr/>
          </p:nvGrpSpPr>
          <p:grpSpPr>
            <a:xfrm>
              <a:off x="1343539" y="1130772"/>
              <a:ext cx="5326060" cy="1887869"/>
              <a:chOff x="1214428" y="988181"/>
              <a:chExt cx="5772610" cy="2046153"/>
            </a:xfrm>
          </p:grpSpPr>
          <p:sp>
            <p:nvSpPr>
              <p:cNvPr id="5" name="Google Shape;327;p38">
                <a:extLst>
                  <a:ext uri="{FF2B5EF4-FFF2-40B4-BE49-F238E27FC236}">
                    <a16:creationId xmlns:a16="http://schemas.microsoft.com/office/drawing/2014/main" id="{C660732E-03ED-4F98-EC54-19775EF67E27}"/>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6" name="Google Shape;328;p38">
                <a:extLst>
                  <a:ext uri="{FF2B5EF4-FFF2-40B4-BE49-F238E27FC236}">
                    <a16:creationId xmlns:a16="http://schemas.microsoft.com/office/drawing/2014/main" id="{610929AB-D000-50A0-4565-1E44DA0B4574}"/>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7" name="Google Shape;329;p38">
                <a:extLst>
                  <a:ext uri="{FF2B5EF4-FFF2-40B4-BE49-F238E27FC236}">
                    <a16:creationId xmlns:a16="http://schemas.microsoft.com/office/drawing/2014/main" id="{7654083F-E055-CDC3-476A-4EAFB8E79F93}"/>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14" name="Google Shape;331;p38" descr="Diagram&#10;&#10;Description automatically generated">
                <a:extLst>
                  <a:ext uri="{FF2B5EF4-FFF2-40B4-BE49-F238E27FC236}">
                    <a16:creationId xmlns:a16="http://schemas.microsoft.com/office/drawing/2014/main" id="{7B03FAC9-9A42-E6B4-D599-7423E5646915}"/>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4" name="Google Shape;330;p38">
              <a:extLst>
                <a:ext uri="{FF2B5EF4-FFF2-40B4-BE49-F238E27FC236}">
                  <a16:creationId xmlns:a16="http://schemas.microsoft.com/office/drawing/2014/main" id="{5DF57D2C-A62D-A368-8C8E-C8E57E88EBE4}"/>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55" name="Google Shape;255;p3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graphicFrame>
        <p:nvGraphicFramePr>
          <p:cNvPr id="256" name="Google Shape;256;p33"/>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0000"/>
                          </a:solidFill>
                          <a:latin typeface="Courier New"/>
                          <a:ea typeface="Courier New"/>
                          <a:cs typeface="Courier New"/>
                          <a:sym typeface="Courier New"/>
                        </a:rPr>
                        <a:t>?</a:t>
                      </a:r>
                      <a:endParaRPr sz="1400" b="1" u="none" strike="noStrike" cap="none">
                        <a:solidFill>
                          <a:srgbClr val="FF0000"/>
                        </a:solidFill>
                        <a:latin typeface="Courier New"/>
                        <a:ea typeface="Courier New"/>
                        <a:cs typeface="Courier New"/>
                        <a:sym typeface="Courier New"/>
                      </a:endParaRPr>
                    </a:p>
                  </a:txBody>
                  <a:tcPr marL="91450" marR="91450" marT="45725" marB="45725" anchor="ctr">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57" name="Google Shape;257;p33"/>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58" name="Google Shape;258;p33"/>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59" name="Google Shape;259;p33"/>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60" name="Google Shape;260;p33"/>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61" name="Google Shape;261;p33"/>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62" name="Google Shape;262;p33"/>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63" name="Google Shape;263;p33"/>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69" name="Google Shape;269;p33"/>
          <p:cNvSpPr/>
          <p:nvPr/>
        </p:nvSpPr>
        <p:spPr>
          <a:xfrm>
            <a:off x="3909366" y="4453607"/>
            <a:ext cx="1093349" cy="52283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 name="Group 1">
            <a:extLst>
              <a:ext uri="{FF2B5EF4-FFF2-40B4-BE49-F238E27FC236}">
                <a16:creationId xmlns:a16="http://schemas.microsoft.com/office/drawing/2014/main" id="{2344B054-AD31-9B29-152E-45CD0EAD81AA}"/>
              </a:ext>
            </a:extLst>
          </p:cNvPr>
          <p:cNvGrpSpPr/>
          <p:nvPr/>
        </p:nvGrpSpPr>
        <p:grpSpPr>
          <a:xfrm>
            <a:off x="1343539" y="1130772"/>
            <a:ext cx="6571304" cy="1887869"/>
            <a:chOff x="1343539" y="1130772"/>
            <a:chExt cx="6571304" cy="1887869"/>
          </a:xfrm>
        </p:grpSpPr>
        <p:grpSp>
          <p:nvGrpSpPr>
            <p:cNvPr id="3" name="Google Shape;326;p38">
              <a:extLst>
                <a:ext uri="{FF2B5EF4-FFF2-40B4-BE49-F238E27FC236}">
                  <a16:creationId xmlns:a16="http://schemas.microsoft.com/office/drawing/2014/main" id="{8573D69D-DC9C-371A-B992-0BDE8DF62B17}"/>
                </a:ext>
              </a:extLst>
            </p:cNvPr>
            <p:cNvGrpSpPr/>
            <p:nvPr/>
          </p:nvGrpSpPr>
          <p:grpSpPr>
            <a:xfrm>
              <a:off x="1343539" y="1130772"/>
              <a:ext cx="5326060" cy="1887869"/>
              <a:chOff x="1214428" y="988181"/>
              <a:chExt cx="5772610" cy="2046153"/>
            </a:xfrm>
          </p:grpSpPr>
          <p:sp>
            <p:nvSpPr>
              <p:cNvPr id="5" name="Google Shape;327;p38">
                <a:extLst>
                  <a:ext uri="{FF2B5EF4-FFF2-40B4-BE49-F238E27FC236}">
                    <a16:creationId xmlns:a16="http://schemas.microsoft.com/office/drawing/2014/main" id="{0B93987A-2387-AC85-DDF4-70DE0921B97B}"/>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6" name="Google Shape;328;p38">
                <a:extLst>
                  <a:ext uri="{FF2B5EF4-FFF2-40B4-BE49-F238E27FC236}">
                    <a16:creationId xmlns:a16="http://schemas.microsoft.com/office/drawing/2014/main" id="{4990B8D1-F334-746F-132E-220AA8C296BC}"/>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7" name="Google Shape;329;p38">
                <a:extLst>
                  <a:ext uri="{FF2B5EF4-FFF2-40B4-BE49-F238E27FC236}">
                    <a16:creationId xmlns:a16="http://schemas.microsoft.com/office/drawing/2014/main" id="{9A8FB28E-42D1-05E4-A16E-F65BFCA247A0}"/>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8" name="Google Shape;331;p38" descr="Diagram&#10;&#10;Description automatically generated">
                <a:extLst>
                  <a:ext uri="{FF2B5EF4-FFF2-40B4-BE49-F238E27FC236}">
                    <a16:creationId xmlns:a16="http://schemas.microsoft.com/office/drawing/2014/main" id="{80F3F3E5-4AC1-92ED-C671-AE51E32B0D73}"/>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4" name="Google Shape;330;p38">
              <a:extLst>
                <a:ext uri="{FF2B5EF4-FFF2-40B4-BE49-F238E27FC236}">
                  <a16:creationId xmlns:a16="http://schemas.microsoft.com/office/drawing/2014/main" id="{CD9AC4B5-4267-7297-EDE3-1BE0CC32C9B6}"/>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75" name="Google Shape;275;p3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graphicFrame>
        <p:nvGraphicFramePr>
          <p:cNvPr id="276" name="Google Shape;276;p36"/>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b="1" u="none" strike="noStrike" cap="none">
                        <a:solidFill>
                          <a:schemeClr val="dk1"/>
                        </a:solidFill>
                        <a:latin typeface="Courier New"/>
                        <a:ea typeface="Courier New"/>
                        <a:cs typeface="Courier New"/>
                        <a:sym typeface="Courier New"/>
                      </a:endParaRPr>
                    </a:p>
                  </a:txBody>
                  <a:tcPr marL="91450" marR="91450" marT="45725" marB="45725" anchor="ctr">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EFFC"/>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solidFill>
                          <a:srgbClr val="7030A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77" name="Google Shape;277;p36"/>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78" name="Google Shape;278;p36"/>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79" name="Google Shape;279;p36"/>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80" name="Google Shape;280;p36"/>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81" name="Google Shape;281;p36"/>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82" name="Google Shape;282;p36"/>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83" name="Google Shape;283;p36"/>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3" name="Group 2">
            <a:extLst>
              <a:ext uri="{FF2B5EF4-FFF2-40B4-BE49-F238E27FC236}">
                <a16:creationId xmlns:a16="http://schemas.microsoft.com/office/drawing/2014/main" id="{676BFFAD-5F36-9B94-A0DE-044B7322A66C}"/>
              </a:ext>
            </a:extLst>
          </p:cNvPr>
          <p:cNvGrpSpPr/>
          <p:nvPr/>
        </p:nvGrpSpPr>
        <p:grpSpPr>
          <a:xfrm>
            <a:off x="1343539" y="1130772"/>
            <a:ext cx="6571304" cy="1887869"/>
            <a:chOff x="1343539" y="1130772"/>
            <a:chExt cx="6571304" cy="1887869"/>
          </a:xfrm>
        </p:grpSpPr>
        <p:grpSp>
          <p:nvGrpSpPr>
            <p:cNvPr id="8" name="Google Shape;326;p38">
              <a:extLst>
                <a:ext uri="{FF2B5EF4-FFF2-40B4-BE49-F238E27FC236}">
                  <a16:creationId xmlns:a16="http://schemas.microsoft.com/office/drawing/2014/main" id="{9B481BC6-A1EB-5AD4-E317-E7144C1227B4}"/>
                </a:ext>
              </a:extLst>
            </p:cNvPr>
            <p:cNvGrpSpPr/>
            <p:nvPr/>
          </p:nvGrpSpPr>
          <p:grpSpPr>
            <a:xfrm>
              <a:off x="1343539" y="1130772"/>
              <a:ext cx="5326060" cy="1887869"/>
              <a:chOff x="1214428" y="988181"/>
              <a:chExt cx="5772610" cy="2046153"/>
            </a:xfrm>
          </p:grpSpPr>
          <p:sp>
            <p:nvSpPr>
              <p:cNvPr id="9" name="Google Shape;327;p38">
                <a:extLst>
                  <a:ext uri="{FF2B5EF4-FFF2-40B4-BE49-F238E27FC236}">
                    <a16:creationId xmlns:a16="http://schemas.microsoft.com/office/drawing/2014/main" id="{DD0982D2-8564-73CD-A9EC-DD1D19FEC578}"/>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10" name="Google Shape;328;p38">
                <a:extLst>
                  <a:ext uri="{FF2B5EF4-FFF2-40B4-BE49-F238E27FC236}">
                    <a16:creationId xmlns:a16="http://schemas.microsoft.com/office/drawing/2014/main" id="{67D98A23-41C6-8CBA-E6AF-48C3F3454B82}"/>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11" name="Google Shape;329;p38">
                <a:extLst>
                  <a:ext uri="{FF2B5EF4-FFF2-40B4-BE49-F238E27FC236}">
                    <a16:creationId xmlns:a16="http://schemas.microsoft.com/office/drawing/2014/main" id="{4D9C7BD3-CF85-AA60-C1FF-0437E3E5BD09}"/>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13" name="Google Shape;331;p38" descr="Diagram&#10;&#10;Description automatically generated">
                <a:extLst>
                  <a:ext uri="{FF2B5EF4-FFF2-40B4-BE49-F238E27FC236}">
                    <a16:creationId xmlns:a16="http://schemas.microsoft.com/office/drawing/2014/main" id="{640055D6-7E09-B73E-570F-860797D338AD}"/>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2" name="Google Shape;330;p38">
              <a:extLst>
                <a:ext uri="{FF2B5EF4-FFF2-40B4-BE49-F238E27FC236}">
                  <a16:creationId xmlns:a16="http://schemas.microsoft.com/office/drawing/2014/main" id="{3232ABA8-D1BB-3BF6-6566-AD862AA65D71}"/>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txBox="1"/>
          <p:nvPr/>
        </p:nvSpPr>
        <p:spPr>
          <a:xfrm>
            <a:off x="374090" y="1486855"/>
            <a:ext cx="4449370" cy="1271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600" b="1" i="0" u="none" strike="noStrike" cap="none">
                <a:solidFill>
                  <a:schemeClr val="dk1"/>
                </a:solidFill>
                <a:latin typeface="Calibri"/>
                <a:ea typeface="Calibri"/>
                <a:cs typeface="Calibri"/>
                <a:sym typeface="Calibri"/>
              </a:rPr>
              <a:t>Describe the behavior of the Autopilot Engaged (</a:t>
            </a:r>
            <a:r>
              <a:rPr lang="en-US" sz="2600" b="1" i="0" u="none" strike="noStrike" cap="none">
                <a:solidFill>
                  <a:srgbClr val="7030A0"/>
                </a:solidFill>
                <a:latin typeface="Courier New"/>
                <a:ea typeface="Courier New"/>
                <a:cs typeface="Courier New"/>
                <a:sym typeface="Courier New"/>
              </a:rPr>
              <a:t>AE</a:t>
            </a:r>
            <a:r>
              <a:rPr lang="en-US" sz="2600" b="1" i="0" u="none" strike="noStrike" cap="none">
                <a:solidFill>
                  <a:schemeClr val="dk1"/>
                </a:solidFill>
                <a:latin typeface="Calibri"/>
                <a:ea typeface="Calibri"/>
                <a:cs typeface="Calibri"/>
                <a:sym typeface="Calibri"/>
              </a:rPr>
              <a:t>) output between 1ms to 6ms.</a:t>
            </a:r>
            <a:endParaRPr/>
          </a:p>
        </p:txBody>
      </p:sp>
      <p:sp>
        <p:nvSpPr>
          <p:cNvPr id="296" name="Google Shape;296;p3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graphicFrame>
        <p:nvGraphicFramePr>
          <p:cNvPr id="303" name="Google Shape;303;p37"/>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b="1" u="none" strike="noStrike" cap="none">
                        <a:solidFill>
                          <a:schemeClr val="dk1"/>
                        </a:solidFill>
                        <a:latin typeface="Courier New"/>
                        <a:ea typeface="Courier New"/>
                        <a:cs typeface="Courier New"/>
                        <a:sym typeface="Courier New"/>
                      </a:endParaRPr>
                    </a:p>
                  </a:txBody>
                  <a:tcPr marL="91450" marR="91450" marT="45725" marB="45725" anchor="ctr">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EFFC"/>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solidFill>
                          <a:srgbClr val="7030A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304" name="Google Shape;304;p37"/>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305" name="Google Shape;305;p37"/>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306" name="Google Shape;306;p37"/>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307" name="Google Shape;307;p37"/>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308" name="Google Shape;308;p37"/>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309" name="Google Shape;309;p37"/>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310" name="Google Shape;310;p37"/>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2" name="Google Shape;326;p38">
            <a:extLst>
              <a:ext uri="{FF2B5EF4-FFF2-40B4-BE49-F238E27FC236}">
                <a16:creationId xmlns:a16="http://schemas.microsoft.com/office/drawing/2014/main" id="{22B9661F-DC37-50FA-272E-9C4825B610D5}"/>
              </a:ext>
            </a:extLst>
          </p:cNvPr>
          <p:cNvGrpSpPr/>
          <p:nvPr/>
        </p:nvGrpSpPr>
        <p:grpSpPr>
          <a:xfrm>
            <a:off x="4705598" y="1486855"/>
            <a:ext cx="4366239" cy="1345555"/>
            <a:chOff x="1214428" y="988181"/>
            <a:chExt cx="7137735" cy="2199654"/>
          </a:xfrm>
        </p:grpSpPr>
        <p:sp>
          <p:nvSpPr>
            <p:cNvPr id="3" name="Google Shape;327;p38">
              <a:extLst>
                <a:ext uri="{FF2B5EF4-FFF2-40B4-BE49-F238E27FC236}">
                  <a16:creationId xmlns:a16="http://schemas.microsoft.com/office/drawing/2014/main" id="{26C64DA4-5162-89AB-FC9D-0C84BF547700}"/>
                </a:ext>
              </a:extLst>
            </p:cNvPr>
            <p:cNvSpPr txBox="1"/>
            <p:nvPr/>
          </p:nvSpPr>
          <p:spPr>
            <a:xfrm>
              <a:off x="1214428" y="988181"/>
              <a:ext cx="1827887" cy="6538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Copilot Autopilot Request (CAR)</a:t>
              </a:r>
              <a:endParaRPr sz="900" b="0" i="0" u="none" strike="noStrike" cap="none" dirty="0">
                <a:solidFill>
                  <a:srgbClr val="000000"/>
                </a:solidFill>
                <a:latin typeface="Arial"/>
                <a:ea typeface="Arial"/>
                <a:cs typeface="Arial"/>
                <a:sym typeface="Arial"/>
              </a:endParaRPr>
            </a:p>
          </p:txBody>
        </p:sp>
        <p:sp>
          <p:nvSpPr>
            <p:cNvPr id="4" name="Google Shape;328;p38">
              <a:extLst>
                <a:ext uri="{FF2B5EF4-FFF2-40B4-BE49-F238E27FC236}">
                  <a16:creationId xmlns:a16="http://schemas.microsoft.com/office/drawing/2014/main" id="{80D58D6A-676E-15B3-0423-248F4B93B509}"/>
                </a:ext>
              </a:extLst>
            </p:cNvPr>
            <p:cNvSpPr txBox="1"/>
            <p:nvPr/>
          </p:nvSpPr>
          <p:spPr>
            <a:xfrm>
              <a:off x="1306794" y="2534006"/>
              <a:ext cx="1700827" cy="6538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Pilot Autopilot Request (PAR)</a:t>
              </a:r>
              <a:endParaRPr sz="900" b="0" i="0" u="none" strike="noStrike" cap="none" dirty="0">
                <a:solidFill>
                  <a:srgbClr val="000000"/>
                </a:solidFill>
                <a:latin typeface="Arial"/>
                <a:ea typeface="Arial"/>
                <a:cs typeface="Arial"/>
                <a:sym typeface="Arial"/>
              </a:endParaRPr>
            </a:p>
          </p:txBody>
        </p:sp>
        <p:sp>
          <p:nvSpPr>
            <p:cNvPr id="5" name="Google Shape;329;p38">
              <a:extLst>
                <a:ext uri="{FF2B5EF4-FFF2-40B4-BE49-F238E27FC236}">
                  <a16:creationId xmlns:a16="http://schemas.microsoft.com/office/drawing/2014/main" id="{5B180B97-24EF-DD11-9FE2-6AAAD9BCBB56}"/>
                </a:ext>
              </a:extLst>
            </p:cNvPr>
            <p:cNvSpPr txBox="1"/>
            <p:nvPr/>
          </p:nvSpPr>
          <p:spPr>
            <a:xfrm>
              <a:off x="1306792" y="1890324"/>
              <a:ext cx="1735521" cy="4086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Pilot Flying (PF)?</a:t>
              </a:r>
              <a:endParaRPr sz="900" b="0" i="0" u="none" strike="noStrike" cap="none" dirty="0">
                <a:solidFill>
                  <a:srgbClr val="000000"/>
                </a:solidFill>
                <a:latin typeface="Arial"/>
                <a:ea typeface="Arial"/>
                <a:cs typeface="Arial"/>
                <a:sym typeface="Arial"/>
              </a:endParaRPr>
            </a:p>
          </p:txBody>
        </p:sp>
        <p:sp>
          <p:nvSpPr>
            <p:cNvPr id="6" name="Google Shape;330;p38">
              <a:extLst>
                <a:ext uri="{FF2B5EF4-FFF2-40B4-BE49-F238E27FC236}">
                  <a16:creationId xmlns:a16="http://schemas.microsoft.com/office/drawing/2014/main" id="{D93C122A-4207-3A69-C760-8190E45E8E29}"/>
                </a:ext>
              </a:extLst>
            </p:cNvPr>
            <p:cNvSpPr txBox="1"/>
            <p:nvPr/>
          </p:nvSpPr>
          <p:spPr>
            <a:xfrm>
              <a:off x="6888176" y="1760527"/>
              <a:ext cx="1463987" cy="6538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rgbClr val="7030A0"/>
                  </a:solidFill>
                  <a:latin typeface="Calibri"/>
                  <a:ea typeface="Calibri"/>
                  <a:cs typeface="Calibri"/>
                  <a:sym typeface="Calibri"/>
                </a:rPr>
                <a:t>Autopilot Engaged (AE)</a:t>
              </a:r>
              <a:endParaRPr sz="900" b="0" i="0" u="none" strike="noStrike" cap="none" dirty="0">
                <a:solidFill>
                  <a:srgbClr val="000000"/>
                </a:solidFill>
                <a:latin typeface="Arial"/>
                <a:ea typeface="Arial"/>
                <a:cs typeface="Arial"/>
                <a:sym typeface="Arial"/>
              </a:endParaRPr>
            </a:p>
          </p:txBody>
        </p:sp>
        <p:pic>
          <p:nvPicPr>
            <p:cNvPr id="7" name="Google Shape;331;p38" descr="Diagram&#10;&#10;Description automatically generated">
              <a:extLst>
                <a:ext uri="{FF2B5EF4-FFF2-40B4-BE49-F238E27FC236}">
                  <a16:creationId xmlns:a16="http://schemas.microsoft.com/office/drawing/2014/main" id="{2A95E05D-A466-1722-4E58-5E05BC790FEB}"/>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mc:AlternateContent xmlns:mc="http://schemas.openxmlformats.org/markup-compatibility/2006" xmlns:we="http://schemas.microsoft.com/office/webextensions/webextension/2010/11" xmlns:pca="http://schemas.microsoft.com/office/powerpoint/2013/contentapp">
        <mc:Choice Requires="we pca">
          <p:graphicFrame>
            <p:nvGraphicFramePr>
              <p:cNvPr id="8" name="Add-in" descr="Add-in content for Poll Everywhere.">
                <a:extLst>
                  <a:ext uri="{FF2B5EF4-FFF2-40B4-BE49-F238E27FC236}">
                    <a16:creationId xmlns:a16="http://schemas.microsoft.com/office/drawing/2014/main" id="{95D090DD-7992-D243-BC9F-5AC6688E07EE}"/>
                  </a:ext>
                </a:extLst>
              </p:cNvPr>
              <p:cNvGraphicFramePr>
                <a:graphicFrameLocks noGrp="1"/>
              </p:cNvGraphicFramePr>
              <p:nvPr>
                <p:extLst>
                  <p:ext uri="{D42A27DB-BD31-4B8C-83A1-F6EECF244321}">
                    <p14:modId xmlns:p14="http://schemas.microsoft.com/office/powerpoint/2010/main" val="3557250517"/>
                  </p:ext>
                </p:extLst>
              </p:nvPr>
            </p:nvGraphicFramePr>
            <p:xfrm>
              <a:off x="-1" y="235670"/>
              <a:ext cx="9144001" cy="6631757"/>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8" name="Add-in" descr="Add-in content for Poll Everywhere.">
                <a:extLst>
                  <a:ext uri="{FF2B5EF4-FFF2-40B4-BE49-F238E27FC236}">
                    <a16:creationId xmlns:a16="http://schemas.microsoft.com/office/drawing/2014/main" id="{95D090DD-7992-D243-BC9F-5AC6688E07EE}"/>
                  </a:ext>
                </a:extLst>
              </p:cNvPr>
              <p:cNvPicPr>
                <a:picLocks noGrp="1" noRot="1" noChangeAspect="1" noMove="1" noResize="1" noEditPoints="1" noAdjustHandles="1" noChangeArrowheads="1" noChangeShapeType="1"/>
              </p:cNvPicPr>
              <p:nvPr/>
            </p:nvPicPr>
            <p:blipFill>
              <a:blip r:embed="rId5"/>
              <a:stretch>
                <a:fillRect/>
              </a:stretch>
            </p:blipFill>
            <p:spPr>
              <a:xfrm>
                <a:off x="-1" y="235670"/>
                <a:ext cx="9144001" cy="6631757"/>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 name="Google Shape;326;p38">
            <a:extLst>
              <a:ext uri="{FF2B5EF4-FFF2-40B4-BE49-F238E27FC236}">
                <a16:creationId xmlns:a16="http://schemas.microsoft.com/office/drawing/2014/main" id="{D613654D-2D7D-7B45-73D6-D17A803501CF}"/>
              </a:ext>
            </a:extLst>
          </p:cNvPr>
          <p:cNvGrpSpPr/>
          <p:nvPr/>
        </p:nvGrpSpPr>
        <p:grpSpPr>
          <a:xfrm>
            <a:off x="1343539" y="1130772"/>
            <a:ext cx="6571304" cy="1887869"/>
            <a:chOff x="1214428" y="988181"/>
            <a:chExt cx="7122259" cy="2046153"/>
          </a:xfrm>
        </p:grpSpPr>
        <p:sp>
          <p:nvSpPr>
            <p:cNvPr id="4" name="Google Shape;327;p38">
              <a:extLst>
                <a:ext uri="{FF2B5EF4-FFF2-40B4-BE49-F238E27FC236}">
                  <a16:creationId xmlns:a16="http://schemas.microsoft.com/office/drawing/2014/main" id="{1D8B9DC4-C342-B724-C6FD-C3178FAA5C52}"/>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5" name="Google Shape;328;p38">
              <a:extLst>
                <a:ext uri="{FF2B5EF4-FFF2-40B4-BE49-F238E27FC236}">
                  <a16:creationId xmlns:a16="http://schemas.microsoft.com/office/drawing/2014/main" id="{B9A5EA1C-DFAB-C880-5C2C-F296656669B0}"/>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6" name="Google Shape;329;p38">
              <a:extLst>
                <a:ext uri="{FF2B5EF4-FFF2-40B4-BE49-F238E27FC236}">
                  <a16:creationId xmlns:a16="http://schemas.microsoft.com/office/drawing/2014/main" id="{A60F8FE3-9002-0EBE-A721-2E9306D86785}"/>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sp>
          <p:nvSpPr>
            <p:cNvPr id="7" name="Google Shape;330;p38">
              <a:extLst>
                <a:ext uri="{FF2B5EF4-FFF2-40B4-BE49-F238E27FC236}">
                  <a16:creationId xmlns:a16="http://schemas.microsoft.com/office/drawing/2014/main" id="{35A9ADE2-BAA2-1274-E6D0-F29FA354BAAE}"/>
                </a:ext>
              </a:extLst>
            </p:cNvPr>
            <p:cNvSpPr txBox="1"/>
            <p:nvPr/>
          </p:nvSpPr>
          <p:spPr>
            <a:xfrm>
              <a:off x="6872700" y="1879977"/>
              <a:ext cx="14639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pic>
          <p:nvPicPr>
            <p:cNvPr id="8" name="Google Shape;331;p38" descr="Diagram&#10;&#10;Description automatically generated">
              <a:extLst>
                <a:ext uri="{FF2B5EF4-FFF2-40B4-BE49-F238E27FC236}">
                  <a16:creationId xmlns:a16="http://schemas.microsoft.com/office/drawing/2014/main" id="{B6164FD8-AA0A-3AF3-29F1-7E84E06CEBD6}"/>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336" name="Google Shape;336;p3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Autopilot Control Circuit Example</a:t>
            </a:r>
            <a:endParaRPr dirty="0"/>
          </a:p>
        </p:txBody>
      </p:sp>
      <p:sp>
        <p:nvSpPr>
          <p:cNvPr id="337" name="Google Shape;337;p3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cxnSp>
        <p:nvCxnSpPr>
          <p:cNvPr id="344" name="Google Shape;344;p39"/>
          <p:cNvCxnSpPr/>
          <p:nvPr/>
        </p:nvCxnSpPr>
        <p:spPr>
          <a:xfrm rot="10800000">
            <a:off x="3984993" y="1911264"/>
            <a:ext cx="492125" cy="0"/>
          </a:xfrm>
          <a:prstGeom prst="straightConnector1">
            <a:avLst/>
          </a:prstGeom>
          <a:noFill/>
          <a:ln w="38100" cap="flat" cmpd="sng">
            <a:solidFill>
              <a:srgbClr val="FF0000"/>
            </a:solidFill>
            <a:prstDash val="solid"/>
            <a:round/>
            <a:headEnd type="none" w="sm" len="sm"/>
            <a:tailEnd type="none" w="sm" len="sm"/>
          </a:ln>
        </p:spPr>
      </p:cxnSp>
      <p:cxnSp>
        <p:nvCxnSpPr>
          <p:cNvPr id="345" name="Google Shape;345;p39"/>
          <p:cNvCxnSpPr/>
          <p:nvPr/>
        </p:nvCxnSpPr>
        <p:spPr>
          <a:xfrm flipH="1">
            <a:off x="3269737" y="1911264"/>
            <a:ext cx="401161" cy="1312"/>
          </a:xfrm>
          <a:prstGeom prst="straightConnector1">
            <a:avLst/>
          </a:prstGeom>
          <a:noFill/>
          <a:ln w="38100" cap="flat" cmpd="sng">
            <a:solidFill>
              <a:srgbClr val="FF0000"/>
            </a:solidFill>
            <a:prstDash val="solid"/>
            <a:round/>
            <a:headEnd type="none" w="sm" len="sm"/>
            <a:tailEnd type="none" w="sm" len="sm"/>
          </a:ln>
        </p:spPr>
      </p:cxnSp>
      <p:cxnSp>
        <p:nvCxnSpPr>
          <p:cNvPr id="346" name="Google Shape;346;p39"/>
          <p:cNvCxnSpPr/>
          <p:nvPr/>
        </p:nvCxnSpPr>
        <p:spPr>
          <a:xfrm rot="10800000">
            <a:off x="2884482" y="2150767"/>
            <a:ext cx="395700" cy="0"/>
          </a:xfrm>
          <a:prstGeom prst="straightConnector1">
            <a:avLst/>
          </a:prstGeom>
          <a:noFill/>
          <a:ln w="38100" cap="flat" cmpd="sng">
            <a:solidFill>
              <a:srgbClr val="FF0000"/>
            </a:solidFill>
            <a:prstDash val="solid"/>
            <a:round/>
            <a:headEnd type="none" w="sm" len="sm"/>
            <a:tailEnd type="none" w="sm" len="sm"/>
          </a:ln>
        </p:spPr>
      </p:cxnSp>
      <p:cxnSp>
        <p:nvCxnSpPr>
          <p:cNvPr id="347" name="Google Shape;347;p39"/>
          <p:cNvCxnSpPr/>
          <p:nvPr/>
        </p:nvCxnSpPr>
        <p:spPr>
          <a:xfrm rot="10800000">
            <a:off x="6337759" y="2144908"/>
            <a:ext cx="303286" cy="1559"/>
          </a:xfrm>
          <a:prstGeom prst="straightConnector1">
            <a:avLst/>
          </a:prstGeom>
          <a:noFill/>
          <a:ln w="38100" cap="flat" cmpd="sng">
            <a:solidFill>
              <a:srgbClr val="FF0000"/>
            </a:solidFill>
            <a:prstDash val="solid"/>
            <a:round/>
            <a:headEnd type="none" w="sm" len="sm"/>
            <a:tailEnd type="none" w="sm" len="sm"/>
          </a:ln>
        </p:spPr>
      </p:cxnSp>
      <p:cxnSp>
        <p:nvCxnSpPr>
          <p:cNvPr id="348" name="Google Shape;348;p39"/>
          <p:cNvCxnSpPr/>
          <p:nvPr/>
        </p:nvCxnSpPr>
        <p:spPr>
          <a:xfrm>
            <a:off x="5047474" y="1660536"/>
            <a:ext cx="774600" cy="254400"/>
          </a:xfrm>
          <a:prstGeom prst="bentConnector3">
            <a:avLst>
              <a:gd name="adj1" fmla="val 47828"/>
            </a:avLst>
          </a:prstGeom>
          <a:noFill/>
          <a:ln w="38100" cap="flat" cmpd="sng">
            <a:solidFill>
              <a:srgbClr val="FF0000"/>
            </a:solidFill>
            <a:prstDash val="solid"/>
            <a:round/>
            <a:headEnd type="none" w="sm" len="sm"/>
            <a:tailEnd type="none" w="sm" len="sm"/>
          </a:ln>
        </p:spPr>
      </p:cxnSp>
      <p:cxnSp>
        <p:nvCxnSpPr>
          <p:cNvPr id="349" name="Google Shape;349;p39"/>
          <p:cNvCxnSpPr/>
          <p:nvPr/>
        </p:nvCxnSpPr>
        <p:spPr>
          <a:xfrm rot="10800000">
            <a:off x="3289474" y="1896079"/>
            <a:ext cx="0" cy="273309"/>
          </a:xfrm>
          <a:prstGeom prst="straightConnector1">
            <a:avLst/>
          </a:prstGeom>
          <a:noFill/>
          <a:ln w="38100" cap="flat" cmpd="sng">
            <a:solidFill>
              <a:srgbClr val="FF0000"/>
            </a:solidFill>
            <a:prstDash val="solid"/>
            <a:round/>
            <a:headEnd type="none" w="sm" len="sm"/>
            <a:tailEnd type="none" w="sm" len="sm"/>
          </a:ln>
        </p:spPr>
      </p:cxnSp>
      <p:sp>
        <p:nvSpPr>
          <p:cNvPr id="350" name="Google Shape;350;p39"/>
          <p:cNvSpPr txBox="1"/>
          <p:nvPr/>
        </p:nvSpPr>
        <p:spPr>
          <a:xfrm>
            <a:off x="5994444" y="1275292"/>
            <a:ext cx="1245030" cy="3130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Calibri"/>
                <a:ea typeface="Calibri"/>
                <a:cs typeface="Calibri"/>
                <a:sym typeface="Calibri"/>
              </a:rPr>
              <a:t>Critical Path</a:t>
            </a:r>
            <a:endParaRPr sz="1400" b="0" i="0" u="none" strike="noStrike" cap="none">
              <a:solidFill>
                <a:srgbClr val="000000"/>
              </a:solidFill>
              <a:latin typeface="Arial"/>
              <a:ea typeface="Arial"/>
              <a:cs typeface="Arial"/>
              <a:sym typeface="Arial"/>
            </a:endParaRPr>
          </a:p>
        </p:txBody>
      </p:sp>
      <p:sp>
        <p:nvSpPr>
          <p:cNvPr id="351" name="Google Shape;351;p39"/>
          <p:cNvSpPr/>
          <p:nvPr/>
        </p:nvSpPr>
        <p:spPr>
          <a:xfrm>
            <a:off x="5917657" y="1216038"/>
            <a:ext cx="1435686" cy="410009"/>
          </a:xfrm>
          <a:prstGeom prst="wedgeRectCallout">
            <a:avLst>
              <a:gd name="adj1" fmla="val -75705"/>
              <a:gd name="adj2" fmla="val 38482"/>
            </a:avLst>
          </a:prstGeom>
          <a:solidFill>
            <a:srgbClr val="FF0000">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aphicFrame>
        <p:nvGraphicFramePr>
          <p:cNvPr id="352" name="Google Shape;352;p39"/>
          <p:cNvGraphicFramePr/>
          <p:nvPr/>
        </p:nvGraphicFramePr>
        <p:xfrm>
          <a:off x="1066799" y="3204363"/>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7030A0"/>
                      </a:solidFill>
                      <a:prstDash val="solid"/>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38100" cap="flat" cmpd="sng">
                      <a:solidFill>
                        <a:srgbClr val="7030A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extLst>
                  <a:ext uri="{0D108BD9-81ED-4DB2-BD59-A6C34878D82A}">
                    <a16:rowId xmlns:a16="http://schemas.microsoft.com/office/drawing/2014/main" val="10012"/>
                  </a:ext>
                </a:extLst>
              </a:tr>
            </a:tbl>
          </a:graphicData>
        </a:graphic>
      </p:graphicFrame>
      <p:sp>
        <p:nvSpPr>
          <p:cNvPr id="353" name="Google Shape;353;p39"/>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354" name="Google Shape;354;p39"/>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355" name="Google Shape;355;p39"/>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356" name="Google Shape;356;p39"/>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357" name="Google Shape;357;p39"/>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358" name="Google Shape;358;p39"/>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359" name="Google Shape;359;p39"/>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Combinational vs. Sequential Logic</a:t>
            </a:r>
            <a:endParaRPr/>
          </a:p>
        </p:txBody>
      </p:sp>
      <p:sp>
        <p:nvSpPr>
          <p:cNvPr id="158" name="Google Shape;158;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So far, we have ignored “time” in our circuits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Our chips used </a:t>
            </a:r>
            <a:r>
              <a:rPr lang="en-US" b="1" dirty="0"/>
              <a:t>combinational logic</a:t>
            </a:r>
            <a:endParaRPr dirty="0"/>
          </a:p>
          <a:p>
            <a:pPr marL="640080" lvl="1" indent="-283464" algn="l" rtl="0">
              <a:lnSpc>
                <a:spcPct val="110000"/>
              </a:lnSpc>
              <a:spcBef>
                <a:spcPts val="24"/>
              </a:spcBef>
              <a:spcAft>
                <a:spcPts val="0"/>
              </a:spcAft>
              <a:buSzPts val="2420"/>
              <a:buChar char="▪"/>
            </a:pPr>
            <a:r>
              <a:rPr lang="en-US" dirty="0"/>
              <a:t>When given inputs, the chip computes its output instantaneously</a:t>
            </a:r>
            <a:endParaRPr dirty="0"/>
          </a:p>
          <a:p>
            <a:pPr marL="640080" lvl="1" indent="-283464" algn="l" rtl="0">
              <a:lnSpc>
                <a:spcPct val="110000"/>
              </a:lnSpc>
              <a:spcBef>
                <a:spcPts val="24"/>
              </a:spcBef>
              <a:spcAft>
                <a:spcPts val="0"/>
              </a:spcAft>
              <a:buSzPts val="2420"/>
              <a:buChar char="▪"/>
            </a:pPr>
            <a:r>
              <a:rPr lang="en-US" dirty="0"/>
              <a:t>The output is a function of the current inputs, with no memory of previous events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Today, we’ll start exploring what happens when we consider time, ultimately building to </a:t>
            </a:r>
            <a:r>
              <a:rPr lang="en-US" b="1" dirty="0"/>
              <a:t>sequential logic</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59" name="Google Shape;159;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What is Sequential Logic?</a:t>
            </a:r>
            <a:endParaRPr dirty="0"/>
          </a:p>
        </p:txBody>
      </p:sp>
      <p:sp>
        <p:nvSpPr>
          <p:cNvPr id="158" name="Google Shape;158;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Sequential logic incorporates time in hardware</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Output depends on present value of its input signals </a:t>
            </a:r>
            <a:r>
              <a:rPr lang="en-US" i="1" dirty="0"/>
              <a:t>and</a:t>
            </a:r>
            <a:r>
              <a:rPr lang="en-US" dirty="0"/>
              <a:t> a sequence of past inputs</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Sequential logic resolves the problem introduced with combinational logic</a:t>
            </a:r>
          </a:p>
          <a:p>
            <a:pPr marL="640080" lvl="1" indent="-283464" algn="l" rtl="0">
              <a:lnSpc>
                <a:spcPct val="110000"/>
              </a:lnSpc>
              <a:spcBef>
                <a:spcPts val="24"/>
              </a:spcBef>
              <a:spcAft>
                <a:spcPts val="0"/>
              </a:spcAft>
              <a:buSzPts val="2420"/>
              <a:buChar char="▪"/>
            </a:pPr>
            <a:r>
              <a:rPr lang="en-US" dirty="0"/>
              <a:t>Does so by adding a </a:t>
            </a:r>
            <a:r>
              <a:rPr lang="en-US" b="1" dirty="0"/>
              <a:t>delay</a:t>
            </a:r>
            <a:r>
              <a:rPr lang="en-US" dirty="0"/>
              <a:t> for the entire circuit before evaluating the result</a:t>
            </a:r>
          </a:p>
          <a:p>
            <a:pPr marL="640080" lvl="1" indent="-283464" algn="l" rtl="0">
              <a:lnSpc>
                <a:spcPct val="110000"/>
              </a:lnSpc>
              <a:spcBef>
                <a:spcPts val="24"/>
              </a:spcBef>
              <a:spcAft>
                <a:spcPts val="0"/>
              </a:spcAft>
              <a:buSzPts val="2420"/>
              <a:buChar char="▪"/>
            </a:pPr>
            <a:r>
              <a:rPr lang="en-US" dirty="0"/>
              <a:t>All the circuits will be evaluated between one </a:t>
            </a:r>
            <a:r>
              <a:rPr lang="en-US" b="1" dirty="0"/>
              <a:t>clock cycle </a:t>
            </a:r>
            <a:r>
              <a:rPr lang="en-US" dirty="0"/>
              <a:t>and the output will be evaluated at the end of the clock cycle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59" name="Google Shape;159;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spTree>
    <p:extLst>
      <p:ext uri="{BB962C8B-B14F-4D97-AF65-F5344CB8AC3E}">
        <p14:creationId xmlns:p14="http://schemas.microsoft.com/office/powerpoint/2010/main" val="20145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Growth vs. Fixed Mindset</a:t>
            </a:r>
          </a:p>
          <a:p>
            <a:pPr marL="640080" lvl="1" indent="-283464" algn="l" rtl="0">
              <a:lnSpc>
                <a:spcPct val="110000"/>
              </a:lnSpc>
              <a:spcBef>
                <a:spcPts val="24"/>
              </a:spcBef>
              <a:spcAft>
                <a:spcPts val="0"/>
              </a:spcAft>
              <a:buSzPts val="2420"/>
              <a:buChar char="▪"/>
            </a:pPr>
            <a:r>
              <a:rPr lang="en-US" b="1" dirty="0">
                <a:solidFill>
                  <a:srgbClr val="4B2A85"/>
                </a:solidFill>
              </a:rPr>
              <a:t>Setting SMART Goals</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Introduction to Sequential Logic</a:t>
            </a:r>
          </a:p>
          <a:p>
            <a:pPr marL="640080" lvl="1" indent="-283464"/>
            <a:r>
              <a:rPr lang="en-US" dirty="0">
                <a:solidFill>
                  <a:schemeClr val="tx1"/>
                </a:solidFill>
              </a:rPr>
              <a:t>The Problem of Combinational Logic</a:t>
            </a:r>
          </a:p>
          <a:p>
            <a:pPr marL="640080" lvl="1" indent="-283464"/>
            <a:r>
              <a:rPr lang="en-US" dirty="0">
                <a:solidFill>
                  <a:schemeClr val="tx1"/>
                </a:solidFill>
              </a:rPr>
              <a:t>Autopilot Control Circuit Example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Representing Time in Hardware</a:t>
            </a:r>
          </a:p>
          <a:p>
            <a:pPr marL="640080" lvl="1" indent="-283464" algn="l" rtl="0">
              <a:lnSpc>
                <a:spcPct val="110000"/>
              </a:lnSpc>
              <a:spcBef>
                <a:spcPts val="24"/>
              </a:spcBef>
              <a:spcAft>
                <a:spcPts val="0"/>
              </a:spcAft>
              <a:buSzPts val="2420"/>
              <a:buChar char="▪"/>
            </a:pPr>
            <a:r>
              <a:rPr lang="en-US" dirty="0">
                <a:solidFill>
                  <a:schemeClr val="tx1"/>
                </a:solidFill>
              </a:rPr>
              <a:t>Clock Signals and Units of Time in Hardware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Data Flip-Flop (DFF)</a:t>
            </a:r>
          </a:p>
          <a:p>
            <a:pPr marL="640080" lvl="1" indent="-283464" algn="l" rtl="0">
              <a:lnSpc>
                <a:spcPct val="110000"/>
              </a:lnSpc>
              <a:spcBef>
                <a:spcPts val="24"/>
              </a:spcBef>
              <a:spcAft>
                <a:spcPts val="0"/>
              </a:spcAft>
              <a:buSzPts val="2420"/>
              <a:buChar char="▪"/>
            </a:pPr>
            <a:r>
              <a:rPr lang="en-US" dirty="0">
                <a:solidFill>
                  <a:schemeClr val="tx1"/>
                </a:solidFill>
              </a:rPr>
              <a:t>Implementation and Examples</a:t>
            </a: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Combinational vs. Sequential Abstraction</a:t>
            </a:r>
            <a:endParaRPr/>
          </a:p>
        </p:txBody>
      </p:sp>
      <p:sp>
        <p:nvSpPr>
          <p:cNvPr id="536" name="Google Shape;536;p6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graphicFrame>
        <p:nvGraphicFramePr>
          <p:cNvPr id="537" name="Google Shape;537;p63"/>
          <p:cNvGraphicFramePr/>
          <p:nvPr/>
        </p:nvGraphicFramePr>
        <p:xfrm>
          <a:off x="1683133" y="1395982"/>
          <a:ext cx="6581000" cy="475452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38" name="Google Shape;538;p63"/>
          <p:cNvSpPr txBox="1"/>
          <p:nvPr/>
        </p:nvSpPr>
        <p:spPr>
          <a:xfrm>
            <a:off x="362645" y="1785606"/>
            <a:ext cx="1074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539" name="Google Shape;539;p63"/>
          <p:cNvSpPr txBox="1"/>
          <p:nvPr/>
        </p:nvSpPr>
        <p:spPr>
          <a:xfrm>
            <a:off x="1359794" y="2162582"/>
            <a:ext cx="328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540" name="Google Shape;540;p63"/>
          <p:cNvSpPr txBox="1"/>
          <p:nvPr/>
        </p:nvSpPr>
        <p:spPr>
          <a:xfrm>
            <a:off x="1354351" y="1750990"/>
            <a:ext cx="328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541" name="Google Shape;541;p63"/>
          <p:cNvSpPr txBox="1"/>
          <p:nvPr/>
        </p:nvSpPr>
        <p:spPr>
          <a:xfrm>
            <a:off x="608679" y="3502837"/>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542" name="Google Shape;542;p63"/>
          <p:cNvSpPr txBox="1"/>
          <p:nvPr/>
        </p:nvSpPr>
        <p:spPr>
          <a:xfrm>
            <a:off x="608679" y="4053289"/>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543" name="Google Shape;543;p63"/>
          <p:cNvSpPr txBox="1"/>
          <p:nvPr/>
        </p:nvSpPr>
        <p:spPr>
          <a:xfrm>
            <a:off x="3298329"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Arial"/>
              <a:ea typeface="Arial"/>
              <a:cs typeface="Arial"/>
              <a:sym typeface="Arial"/>
            </a:endParaRPr>
          </a:p>
        </p:txBody>
      </p:sp>
      <p:sp>
        <p:nvSpPr>
          <p:cNvPr id="544" name="Google Shape;544;p63"/>
          <p:cNvSpPr txBox="1"/>
          <p:nvPr/>
        </p:nvSpPr>
        <p:spPr>
          <a:xfrm>
            <a:off x="4626386"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Arial"/>
              <a:ea typeface="Arial"/>
              <a:cs typeface="Arial"/>
              <a:sym typeface="Arial"/>
            </a:endParaRPr>
          </a:p>
        </p:txBody>
      </p:sp>
      <p:sp>
        <p:nvSpPr>
          <p:cNvPr id="545" name="Google Shape;545;p63"/>
          <p:cNvSpPr txBox="1"/>
          <p:nvPr/>
        </p:nvSpPr>
        <p:spPr>
          <a:xfrm>
            <a:off x="5939220"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Arial"/>
              <a:ea typeface="Arial"/>
              <a:cs typeface="Arial"/>
              <a:sym typeface="Arial"/>
            </a:endParaRPr>
          </a:p>
        </p:txBody>
      </p:sp>
      <p:sp>
        <p:nvSpPr>
          <p:cNvPr id="546" name="Google Shape;546;p63"/>
          <p:cNvSpPr txBox="1"/>
          <p:nvPr/>
        </p:nvSpPr>
        <p:spPr>
          <a:xfrm>
            <a:off x="7252054"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Arial"/>
              <a:ea typeface="Arial"/>
              <a:cs typeface="Arial"/>
              <a:sym typeface="Arial"/>
            </a:endParaRPr>
          </a:p>
        </p:txBody>
      </p:sp>
      <p:sp>
        <p:nvSpPr>
          <p:cNvPr id="547" name="Google Shape;547;p63"/>
          <p:cNvSpPr txBox="1"/>
          <p:nvPr/>
        </p:nvSpPr>
        <p:spPr>
          <a:xfrm>
            <a:off x="1970272" y="6415755"/>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Arial"/>
              <a:ea typeface="Arial"/>
              <a:cs typeface="Arial"/>
              <a:sym typeface="Arial"/>
            </a:endParaRPr>
          </a:p>
        </p:txBody>
      </p:sp>
      <p:sp>
        <p:nvSpPr>
          <p:cNvPr id="548" name="Google Shape;548;p63"/>
          <p:cNvSpPr txBox="1"/>
          <p:nvPr/>
        </p:nvSpPr>
        <p:spPr>
          <a:xfrm>
            <a:off x="608679" y="5112815"/>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549" name="Google Shape;549;p63"/>
          <p:cNvSpPr txBox="1"/>
          <p:nvPr/>
        </p:nvSpPr>
        <p:spPr>
          <a:xfrm>
            <a:off x="608679" y="5663267"/>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550" name="Google Shape;550;p63"/>
          <p:cNvSpPr txBox="1"/>
          <p:nvPr/>
        </p:nvSpPr>
        <p:spPr>
          <a:xfrm>
            <a:off x="273134" y="2904423"/>
            <a:ext cx="76683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Combinational: </a:t>
            </a:r>
            <a:r>
              <a:rPr lang="en-US" sz="2000" b="0" i="0" u="none" strike="noStrike" cap="none">
                <a:solidFill>
                  <a:schemeClr val="dk1"/>
                </a:solidFill>
                <a:latin typeface="Calibri"/>
                <a:ea typeface="Calibri"/>
                <a:cs typeface="Calibri"/>
                <a:sym typeface="Calibri"/>
              </a:rPr>
              <a:t>a function of the current inputs</a:t>
            </a:r>
            <a:endParaRPr sz="1400" b="0" i="0" u="none" strike="noStrike" cap="none">
              <a:solidFill>
                <a:srgbClr val="000000"/>
              </a:solidFill>
              <a:latin typeface="Arial"/>
              <a:ea typeface="Arial"/>
              <a:cs typeface="Arial"/>
              <a:sym typeface="Arial"/>
            </a:endParaRPr>
          </a:p>
        </p:txBody>
      </p:sp>
      <p:sp>
        <p:nvSpPr>
          <p:cNvPr id="551" name="Google Shape;551;p63"/>
          <p:cNvSpPr txBox="1"/>
          <p:nvPr/>
        </p:nvSpPr>
        <p:spPr>
          <a:xfrm>
            <a:off x="273135" y="4579866"/>
            <a:ext cx="79908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Sequential: </a:t>
            </a:r>
            <a:r>
              <a:rPr lang="en-US" sz="2000" b="0" i="0" u="none" strike="noStrike" cap="none">
                <a:solidFill>
                  <a:schemeClr val="dk1"/>
                </a:solidFill>
                <a:latin typeface="Calibri"/>
                <a:ea typeface="Calibri"/>
                <a:cs typeface="Calibri"/>
                <a:sym typeface="Calibri"/>
              </a:rPr>
              <a:t>a function of previous inputs (has “memory”)</a:t>
            </a:r>
            <a:endParaRPr sz="1400" b="0" i="0" u="none" strike="noStrike" cap="none">
              <a:solidFill>
                <a:srgbClr val="000000"/>
              </a:solidFill>
              <a:latin typeface="Arial"/>
              <a:ea typeface="Arial"/>
              <a:cs typeface="Arial"/>
              <a:sym typeface="Arial"/>
            </a:endParaRPr>
          </a:p>
        </p:txBody>
      </p:sp>
      <p:sp>
        <p:nvSpPr>
          <p:cNvPr id="552" name="Google Shape;552;p63"/>
          <p:cNvSpPr txBox="1"/>
          <p:nvPr/>
        </p:nvSpPr>
        <p:spPr>
          <a:xfrm>
            <a:off x="1992372"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a</a:t>
            </a:r>
            <a:endParaRPr sz="1400" b="0" i="0" u="none" strike="noStrike" cap="none">
              <a:solidFill>
                <a:srgbClr val="000000"/>
              </a:solidFill>
              <a:latin typeface="Arial"/>
              <a:ea typeface="Arial"/>
              <a:cs typeface="Arial"/>
              <a:sym typeface="Arial"/>
            </a:endParaRPr>
          </a:p>
        </p:txBody>
      </p:sp>
      <p:sp>
        <p:nvSpPr>
          <p:cNvPr id="553" name="Google Shape;553;p63"/>
          <p:cNvSpPr txBox="1"/>
          <p:nvPr/>
        </p:nvSpPr>
        <p:spPr>
          <a:xfrm>
            <a:off x="3369856"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b</a:t>
            </a:r>
            <a:endParaRPr sz="1400" b="0" i="0" u="none" strike="noStrike" cap="none">
              <a:solidFill>
                <a:srgbClr val="000000"/>
              </a:solidFill>
              <a:latin typeface="Arial"/>
              <a:ea typeface="Arial"/>
              <a:cs typeface="Arial"/>
              <a:sym typeface="Arial"/>
            </a:endParaRPr>
          </a:p>
        </p:txBody>
      </p:sp>
      <p:sp>
        <p:nvSpPr>
          <p:cNvPr id="554" name="Google Shape;554;p63"/>
          <p:cNvSpPr txBox="1"/>
          <p:nvPr/>
        </p:nvSpPr>
        <p:spPr>
          <a:xfrm>
            <a:off x="4634656"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c</a:t>
            </a:r>
            <a:endParaRPr sz="1400" b="0" i="0" u="none" strike="noStrike" cap="none">
              <a:solidFill>
                <a:srgbClr val="000000"/>
              </a:solidFill>
              <a:latin typeface="Arial"/>
              <a:ea typeface="Arial"/>
              <a:cs typeface="Arial"/>
              <a:sym typeface="Arial"/>
            </a:endParaRPr>
          </a:p>
        </p:txBody>
      </p:sp>
      <p:sp>
        <p:nvSpPr>
          <p:cNvPr id="555" name="Google Shape;555;p63"/>
          <p:cNvSpPr txBox="1"/>
          <p:nvPr/>
        </p:nvSpPr>
        <p:spPr>
          <a:xfrm>
            <a:off x="5939220"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d</a:t>
            </a:r>
            <a:endParaRPr sz="1400" b="0" i="0" u="none" strike="noStrike" cap="none">
              <a:solidFill>
                <a:srgbClr val="000000"/>
              </a:solidFill>
              <a:latin typeface="Arial"/>
              <a:ea typeface="Arial"/>
              <a:cs typeface="Arial"/>
              <a:sym typeface="Arial"/>
            </a:endParaRPr>
          </a:p>
        </p:txBody>
      </p:sp>
      <p:sp>
        <p:nvSpPr>
          <p:cNvPr id="556" name="Google Shape;556;p63"/>
          <p:cNvSpPr txBox="1"/>
          <p:nvPr/>
        </p:nvSpPr>
        <p:spPr>
          <a:xfrm>
            <a:off x="7263533"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e</a:t>
            </a:r>
            <a:endParaRPr sz="1400" b="0" i="0" u="none" strike="noStrike" cap="none">
              <a:solidFill>
                <a:srgbClr val="000000"/>
              </a:solidFill>
              <a:latin typeface="Arial"/>
              <a:ea typeface="Arial"/>
              <a:cs typeface="Arial"/>
              <a:sym typeface="Arial"/>
            </a:endParaRPr>
          </a:p>
        </p:txBody>
      </p:sp>
      <p:sp>
        <p:nvSpPr>
          <p:cNvPr id="557" name="Google Shape;557;p63"/>
          <p:cNvSpPr txBox="1"/>
          <p:nvPr/>
        </p:nvSpPr>
        <p:spPr>
          <a:xfrm>
            <a:off x="1992372"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f(a)</a:t>
            </a:r>
            <a:endParaRPr sz="1400" b="0" i="0" u="none" strike="noStrike" cap="none">
              <a:solidFill>
                <a:srgbClr val="000000"/>
              </a:solidFill>
              <a:latin typeface="Arial"/>
              <a:ea typeface="Arial"/>
              <a:cs typeface="Arial"/>
              <a:sym typeface="Arial"/>
            </a:endParaRPr>
          </a:p>
        </p:txBody>
      </p:sp>
      <p:sp>
        <p:nvSpPr>
          <p:cNvPr id="558" name="Google Shape;558;p63"/>
          <p:cNvSpPr txBox="1"/>
          <p:nvPr/>
        </p:nvSpPr>
        <p:spPr>
          <a:xfrm>
            <a:off x="3369856"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f(b)</a:t>
            </a:r>
            <a:endParaRPr sz="1400" b="0" i="0" u="none" strike="noStrike" cap="none">
              <a:solidFill>
                <a:srgbClr val="000000"/>
              </a:solidFill>
              <a:latin typeface="Arial"/>
              <a:ea typeface="Arial"/>
              <a:cs typeface="Arial"/>
              <a:sym typeface="Arial"/>
            </a:endParaRPr>
          </a:p>
        </p:txBody>
      </p:sp>
      <p:sp>
        <p:nvSpPr>
          <p:cNvPr id="559" name="Google Shape;559;p63"/>
          <p:cNvSpPr txBox="1"/>
          <p:nvPr/>
        </p:nvSpPr>
        <p:spPr>
          <a:xfrm>
            <a:off x="4634656"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f(c)</a:t>
            </a:r>
            <a:endParaRPr sz="1400" b="0" i="0" u="none" strike="noStrike" cap="none">
              <a:solidFill>
                <a:srgbClr val="000000"/>
              </a:solidFill>
              <a:latin typeface="Arial"/>
              <a:ea typeface="Arial"/>
              <a:cs typeface="Arial"/>
              <a:sym typeface="Arial"/>
            </a:endParaRPr>
          </a:p>
        </p:txBody>
      </p:sp>
      <p:sp>
        <p:nvSpPr>
          <p:cNvPr id="560" name="Google Shape;560;p63"/>
          <p:cNvSpPr txBox="1"/>
          <p:nvPr/>
        </p:nvSpPr>
        <p:spPr>
          <a:xfrm>
            <a:off x="5939220"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f(d)</a:t>
            </a:r>
            <a:endParaRPr sz="1400" b="0" i="0" u="none" strike="noStrike" cap="none">
              <a:solidFill>
                <a:srgbClr val="000000"/>
              </a:solidFill>
              <a:latin typeface="Arial"/>
              <a:ea typeface="Arial"/>
              <a:cs typeface="Arial"/>
              <a:sym typeface="Arial"/>
            </a:endParaRPr>
          </a:p>
        </p:txBody>
      </p:sp>
      <p:sp>
        <p:nvSpPr>
          <p:cNvPr id="561" name="Google Shape;561;p63"/>
          <p:cNvSpPr txBox="1"/>
          <p:nvPr/>
        </p:nvSpPr>
        <p:spPr>
          <a:xfrm>
            <a:off x="7263533"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f(e)</a:t>
            </a:r>
            <a:endParaRPr sz="1400" b="0" i="0" u="none" strike="noStrike" cap="none">
              <a:solidFill>
                <a:srgbClr val="000000"/>
              </a:solidFill>
              <a:latin typeface="Arial"/>
              <a:ea typeface="Arial"/>
              <a:cs typeface="Arial"/>
              <a:sym typeface="Arial"/>
            </a:endParaRPr>
          </a:p>
        </p:txBody>
      </p:sp>
      <p:sp>
        <p:nvSpPr>
          <p:cNvPr id="562" name="Google Shape;562;p63"/>
          <p:cNvSpPr txBox="1"/>
          <p:nvPr/>
        </p:nvSpPr>
        <p:spPr>
          <a:xfrm>
            <a:off x="1992372"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a</a:t>
            </a:r>
            <a:endParaRPr sz="1400" b="0" i="0" u="none" strike="noStrike" cap="none">
              <a:solidFill>
                <a:srgbClr val="000000"/>
              </a:solidFill>
              <a:latin typeface="Arial"/>
              <a:ea typeface="Arial"/>
              <a:cs typeface="Arial"/>
              <a:sym typeface="Arial"/>
            </a:endParaRPr>
          </a:p>
        </p:txBody>
      </p:sp>
      <p:sp>
        <p:nvSpPr>
          <p:cNvPr id="563" name="Google Shape;563;p63"/>
          <p:cNvSpPr txBox="1"/>
          <p:nvPr/>
        </p:nvSpPr>
        <p:spPr>
          <a:xfrm>
            <a:off x="3369856"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b</a:t>
            </a:r>
            <a:endParaRPr sz="1400" b="0" i="0" u="none" strike="noStrike" cap="none">
              <a:solidFill>
                <a:srgbClr val="000000"/>
              </a:solidFill>
              <a:latin typeface="Arial"/>
              <a:ea typeface="Arial"/>
              <a:cs typeface="Arial"/>
              <a:sym typeface="Arial"/>
            </a:endParaRPr>
          </a:p>
        </p:txBody>
      </p:sp>
      <p:sp>
        <p:nvSpPr>
          <p:cNvPr id="564" name="Google Shape;564;p63"/>
          <p:cNvSpPr txBox="1"/>
          <p:nvPr/>
        </p:nvSpPr>
        <p:spPr>
          <a:xfrm>
            <a:off x="4634656"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c</a:t>
            </a:r>
            <a:endParaRPr sz="1400" b="0" i="0" u="none" strike="noStrike" cap="none">
              <a:solidFill>
                <a:srgbClr val="000000"/>
              </a:solidFill>
              <a:latin typeface="Arial"/>
              <a:ea typeface="Arial"/>
              <a:cs typeface="Arial"/>
              <a:sym typeface="Arial"/>
            </a:endParaRPr>
          </a:p>
        </p:txBody>
      </p:sp>
      <p:sp>
        <p:nvSpPr>
          <p:cNvPr id="565" name="Google Shape;565;p63"/>
          <p:cNvSpPr txBox="1"/>
          <p:nvPr/>
        </p:nvSpPr>
        <p:spPr>
          <a:xfrm>
            <a:off x="5939220"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d</a:t>
            </a:r>
            <a:endParaRPr sz="1400" b="0" i="0" u="none" strike="noStrike" cap="none">
              <a:solidFill>
                <a:srgbClr val="000000"/>
              </a:solidFill>
              <a:latin typeface="Arial"/>
              <a:ea typeface="Arial"/>
              <a:cs typeface="Arial"/>
              <a:sym typeface="Arial"/>
            </a:endParaRPr>
          </a:p>
        </p:txBody>
      </p:sp>
      <p:sp>
        <p:nvSpPr>
          <p:cNvPr id="566" name="Google Shape;566;p63"/>
          <p:cNvSpPr txBox="1"/>
          <p:nvPr/>
        </p:nvSpPr>
        <p:spPr>
          <a:xfrm>
            <a:off x="7263533"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e</a:t>
            </a:r>
            <a:endParaRPr sz="1400" b="0" i="0" u="none" strike="noStrike" cap="none">
              <a:solidFill>
                <a:srgbClr val="000000"/>
              </a:solidFill>
              <a:latin typeface="Arial"/>
              <a:ea typeface="Arial"/>
              <a:cs typeface="Arial"/>
              <a:sym typeface="Arial"/>
            </a:endParaRPr>
          </a:p>
        </p:txBody>
      </p:sp>
      <p:sp>
        <p:nvSpPr>
          <p:cNvPr id="567" name="Google Shape;567;p63"/>
          <p:cNvSpPr txBox="1"/>
          <p:nvPr/>
        </p:nvSpPr>
        <p:spPr>
          <a:xfrm>
            <a:off x="3367242"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f(a)</a:t>
            </a:r>
            <a:endParaRPr sz="1400" b="0" i="0" u="none" strike="noStrike" cap="none">
              <a:solidFill>
                <a:srgbClr val="000000"/>
              </a:solidFill>
              <a:latin typeface="Arial"/>
              <a:ea typeface="Arial"/>
              <a:cs typeface="Arial"/>
              <a:sym typeface="Arial"/>
            </a:endParaRPr>
          </a:p>
        </p:txBody>
      </p:sp>
      <p:sp>
        <p:nvSpPr>
          <p:cNvPr id="568" name="Google Shape;568;p63"/>
          <p:cNvSpPr txBox="1"/>
          <p:nvPr/>
        </p:nvSpPr>
        <p:spPr>
          <a:xfrm>
            <a:off x="4744726"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f(b)</a:t>
            </a:r>
            <a:endParaRPr sz="1400" b="0" i="0" u="none" strike="noStrike" cap="none">
              <a:solidFill>
                <a:srgbClr val="000000"/>
              </a:solidFill>
              <a:latin typeface="Arial"/>
              <a:ea typeface="Arial"/>
              <a:cs typeface="Arial"/>
              <a:sym typeface="Arial"/>
            </a:endParaRPr>
          </a:p>
        </p:txBody>
      </p:sp>
      <p:sp>
        <p:nvSpPr>
          <p:cNvPr id="569" name="Google Shape;569;p63"/>
          <p:cNvSpPr txBox="1"/>
          <p:nvPr/>
        </p:nvSpPr>
        <p:spPr>
          <a:xfrm>
            <a:off x="6009526"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f(c)</a:t>
            </a:r>
            <a:endParaRPr sz="1400" b="0" i="0" u="none" strike="noStrike" cap="none">
              <a:solidFill>
                <a:srgbClr val="000000"/>
              </a:solidFill>
              <a:latin typeface="Arial"/>
              <a:ea typeface="Arial"/>
              <a:cs typeface="Arial"/>
              <a:sym typeface="Arial"/>
            </a:endParaRPr>
          </a:p>
        </p:txBody>
      </p:sp>
      <p:sp>
        <p:nvSpPr>
          <p:cNvPr id="570" name="Google Shape;570;p63"/>
          <p:cNvSpPr txBox="1"/>
          <p:nvPr/>
        </p:nvSpPr>
        <p:spPr>
          <a:xfrm>
            <a:off x="7314090"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f(d)</a:t>
            </a:r>
            <a:endParaRPr sz="1400" b="0" i="0" u="none" strike="noStrike" cap="none">
              <a:solidFill>
                <a:srgbClr val="000000"/>
              </a:solidFill>
              <a:latin typeface="Arial"/>
              <a:ea typeface="Arial"/>
              <a:cs typeface="Arial"/>
              <a:sym typeface="Arial"/>
            </a:endParaRPr>
          </a:p>
        </p:txBody>
      </p:sp>
      <p:cxnSp>
        <p:nvCxnSpPr>
          <p:cNvPr id="571" name="Google Shape;571;p63"/>
          <p:cNvCxnSpPr/>
          <p:nvPr/>
        </p:nvCxnSpPr>
        <p:spPr>
          <a:xfrm>
            <a:off x="2331303"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2" name="Google Shape;572;p63"/>
          <p:cNvCxnSpPr/>
          <p:nvPr/>
        </p:nvCxnSpPr>
        <p:spPr>
          <a:xfrm>
            <a:off x="3708787"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3" name="Google Shape;573;p63"/>
          <p:cNvCxnSpPr/>
          <p:nvPr/>
        </p:nvCxnSpPr>
        <p:spPr>
          <a:xfrm>
            <a:off x="4973587"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4" name="Google Shape;574;p63"/>
          <p:cNvCxnSpPr/>
          <p:nvPr/>
        </p:nvCxnSpPr>
        <p:spPr>
          <a:xfrm>
            <a:off x="6259608"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5" name="Google Shape;575;p63"/>
          <p:cNvCxnSpPr/>
          <p:nvPr/>
        </p:nvCxnSpPr>
        <p:spPr>
          <a:xfrm>
            <a:off x="7602464"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6" name="Google Shape;576;p63"/>
          <p:cNvCxnSpPr/>
          <p:nvPr/>
        </p:nvCxnSpPr>
        <p:spPr>
          <a:xfrm>
            <a:off x="2423804"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77" name="Google Shape;577;p63"/>
          <p:cNvCxnSpPr/>
          <p:nvPr/>
        </p:nvCxnSpPr>
        <p:spPr>
          <a:xfrm>
            <a:off x="3801052"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78" name="Google Shape;578;p63"/>
          <p:cNvCxnSpPr/>
          <p:nvPr/>
        </p:nvCxnSpPr>
        <p:spPr>
          <a:xfrm>
            <a:off x="5056299"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79" name="Google Shape;579;p63"/>
          <p:cNvCxnSpPr/>
          <p:nvPr/>
        </p:nvCxnSpPr>
        <p:spPr>
          <a:xfrm>
            <a:off x="6374470" y="5352881"/>
            <a:ext cx="1080300" cy="420900"/>
          </a:xfrm>
          <a:prstGeom prst="straightConnector1">
            <a:avLst/>
          </a:prstGeom>
          <a:noFill/>
          <a:ln w="38100" cap="flat" cmpd="sng">
            <a:solidFill>
              <a:srgbClr val="0070C0"/>
            </a:solidFill>
            <a:prstDash val="solid"/>
            <a:round/>
            <a:headEnd type="none" w="sm" len="sm"/>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Growth vs. Fixed Mindset</a:t>
            </a:r>
          </a:p>
          <a:p>
            <a:pPr marL="640080" lvl="1" indent="-283464" algn="l" rtl="0">
              <a:lnSpc>
                <a:spcPct val="110000"/>
              </a:lnSpc>
              <a:spcBef>
                <a:spcPts val="24"/>
              </a:spcBef>
              <a:spcAft>
                <a:spcPts val="0"/>
              </a:spcAft>
              <a:buSzPts val="2420"/>
              <a:buChar char="▪"/>
            </a:pPr>
            <a:r>
              <a:rPr lang="en-US" dirty="0">
                <a:solidFill>
                  <a:schemeClr val="tx1"/>
                </a:solidFill>
              </a:rPr>
              <a:t>Setting SMART Goals</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Introduction to Sequential Logic</a:t>
            </a:r>
          </a:p>
          <a:p>
            <a:pPr marL="640080" lvl="1" indent="-283464"/>
            <a:r>
              <a:rPr lang="en-US" dirty="0">
                <a:solidFill>
                  <a:schemeClr val="tx1"/>
                </a:solidFill>
              </a:rPr>
              <a:t>The Problem of Combinational Logic</a:t>
            </a:r>
          </a:p>
          <a:p>
            <a:pPr marL="640080" lvl="1" indent="-283464"/>
            <a:r>
              <a:rPr lang="en-US" dirty="0">
                <a:solidFill>
                  <a:schemeClr val="tx1"/>
                </a:solidFill>
              </a:rPr>
              <a:t>Autopilot Control Circuit Example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Representing Time in Hardware</a:t>
            </a:r>
          </a:p>
          <a:p>
            <a:pPr marL="640080" lvl="1" indent="-283464" algn="l" rtl="0">
              <a:lnSpc>
                <a:spcPct val="110000"/>
              </a:lnSpc>
              <a:spcBef>
                <a:spcPts val="24"/>
              </a:spcBef>
              <a:spcAft>
                <a:spcPts val="0"/>
              </a:spcAft>
              <a:buSzPts val="2420"/>
              <a:buChar char="▪"/>
            </a:pPr>
            <a:r>
              <a:rPr lang="en-US" b="1" dirty="0">
                <a:solidFill>
                  <a:srgbClr val="4B2A85"/>
                </a:solidFill>
              </a:rPr>
              <a:t>Clock Signals and Units of Time in Hardware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Data Flip-Flop (DFF)</a:t>
            </a:r>
          </a:p>
          <a:p>
            <a:pPr marL="640080" lvl="1" indent="-283464" algn="l" rtl="0">
              <a:lnSpc>
                <a:spcPct val="110000"/>
              </a:lnSpc>
              <a:spcBef>
                <a:spcPts val="24"/>
              </a:spcBef>
              <a:spcAft>
                <a:spcPts val="0"/>
              </a:spcAft>
              <a:buSzPts val="2420"/>
              <a:buChar char="▪"/>
            </a:pPr>
            <a:r>
              <a:rPr lang="en-US" dirty="0">
                <a:solidFill>
                  <a:schemeClr val="tx1"/>
                </a:solidFill>
              </a:rPr>
              <a:t>Implementation and Examples</a:t>
            </a: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Tree>
    <p:extLst>
      <p:ext uri="{BB962C8B-B14F-4D97-AF65-F5344CB8AC3E}">
        <p14:creationId xmlns:p14="http://schemas.microsoft.com/office/powerpoint/2010/main" val="1843694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Representing Time: Clock Signals</a:t>
            </a:r>
            <a:endParaRPr dirty="0"/>
          </a:p>
        </p:txBody>
      </p:sp>
      <p:sp>
        <p:nvSpPr>
          <p:cNvPr id="365" name="Google Shape;365;p2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physically represent time in hardware with a </a:t>
            </a:r>
            <a:r>
              <a:rPr lang="en-US" b="1" dirty="0"/>
              <a:t>clock signal</a:t>
            </a:r>
          </a:p>
          <a:p>
            <a:pPr marL="640080" lvl="1" indent="-283464" algn="l" rtl="0">
              <a:lnSpc>
                <a:spcPct val="110000"/>
              </a:lnSpc>
              <a:spcBef>
                <a:spcPts val="24"/>
              </a:spcBef>
              <a:spcAft>
                <a:spcPts val="0"/>
              </a:spcAft>
              <a:buSzPts val="2420"/>
              <a:buChar char="▪"/>
            </a:pPr>
            <a:r>
              <a:rPr lang="en-US" dirty="0"/>
              <a:t>A clock signal changes its frequency at a set time rate</a:t>
            </a:r>
          </a:p>
          <a:p>
            <a:pPr marL="640080" lvl="1" indent="-283464" algn="l" rtl="0">
              <a:lnSpc>
                <a:spcPct val="110000"/>
              </a:lnSpc>
              <a:spcBef>
                <a:spcPts val="24"/>
              </a:spcBef>
              <a:spcAft>
                <a:spcPts val="0"/>
              </a:spcAft>
              <a:buSzPts val="2420"/>
              <a:buChar char="▪"/>
            </a:pPr>
            <a:r>
              <a:rPr lang="en-US" dirty="0"/>
              <a:t>Alternates between a low signal and a high signal of equal length</a:t>
            </a:r>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A </a:t>
            </a:r>
            <a:r>
              <a:rPr lang="en-US" b="1" dirty="0"/>
              <a:t>cycle</a:t>
            </a:r>
            <a:r>
              <a:rPr lang="en-US" dirty="0"/>
              <a:t> is a period of time between a low and high signal</a:t>
            </a:r>
            <a:endParaRPr b="1" dirty="0"/>
          </a:p>
          <a:p>
            <a:pPr marL="640080" lvl="1" indent="-283464" algn="l" rtl="0">
              <a:lnSpc>
                <a:spcPct val="110000"/>
              </a:lnSpc>
              <a:spcBef>
                <a:spcPts val="24"/>
              </a:spcBef>
              <a:spcAft>
                <a:spcPts val="0"/>
              </a:spcAft>
              <a:buSzPts val="2420"/>
              <a:buChar char="▪"/>
            </a:pPr>
            <a:r>
              <a:rPr lang="en-US" dirty="0"/>
              <a:t>Represents one unit of time in hardware</a:t>
            </a:r>
          </a:p>
          <a:p>
            <a:pPr marL="640080" lvl="1" indent="-283464" algn="l" rtl="0">
              <a:lnSpc>
                <a:spcPct val="110000"/>
              </a:lnSpc>
              <a:spcBef>
                <a:spcPts val="24"/>
              </a:spcBef>
              <a:spcAft>
                <a:spcPts val="0"/>
              </a:spcAft>
              <a:buSzPts val="2420"/>
              <a:buChar char="▪"/>
            </a:pPr>
            <a:r>
              <a:rPr lang="en-US" dirty="0"/>
              <a:t>We can change how long a unit of time is by alternating the length of the low and high signals</a:t>
            </a:r>
          </a:p>
          <a:p>
            <a:pPr marL="347472" lvl="0" indent="-215392" algn="l" rtl="0">
              <a:lnSpc>
                <a:spcPct val="110000"/>
              </a:lnSpc>
              <a:spcBef>
                <a:spcPts val="440"/>
              </a:spcBef>
              <a:spcAft>
                <a:spcPts val="0"/>
              </a:spcAft>
              <a:buSzPts val="2080"/>
              <a:buFont typeface="Noto Sans Symbols"/>
              <a:buNone/>
            </a:pPr>
            <a:endParaRPr dirty="0"/>
          </a:p>
        </p:txBody>
      </p:sp>
      <p:sp>
        <p:nvSpPr>
          <p:cNvPr id="366" name="Google Shape;366;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pic>
        <p:nvPicPr>
          <p:cNvPr id="3074" name="Picture 2" descr="Clock signal alternating between low voltage and high voltage.">
            <a:extLst>
              <a:ext uri="{FF2B5EF4-FFF2-40B4-BE49-F238E27FC236}">
                <a16:creationId xmlns:a16="http://schemas.microsoft.com/office/drawing/2014/main" id="{0313D330-E332-2A6E-3A9A-CDDDBDA9C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820511"/>
            <a:ext cx="4191000" cy="1854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Physical Timekeeping</a:t>
            </a:r>
            <a:endParaRPr/>
          </a:p>
        </p:txBody>
      </p:sp>
      <p:sp>
        <p:nvSpPr>
          <p:cNvPr id="365" name="Google Shape;365;p2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Hardware keeps track of time using an alternating signal</a:t>
            </a:r>
            <a:endParaRPr/>
          </a:p>
          <a:p>
            <a:pPr marL="640080" lvl="1" indent="-283464" algn="l" rtl="0">
              <a:lnSpc>
                <a:spcPct val="110000"/>
              </a:lnSpc>
              <a:spcBef>
                <a:spcPts val="24"/>
              </a:spcBef>
              <a:spcAft>
                <a:spcPts val="0"/>
              </a:spcAft>
              <a:buSzPts val="2420"/>
              <a:buChar char="▪"/>
            </a:pPr>
            <a:r>
              <a:rPr lang="en-US"/>
              <a:t>Creates the idea of </a:t>
            </a:r>
            <a:r>
              <a:rPr lang="en-US" b="1"/>
              <a:t>discrete time: </a:t>
            </a:r>
            <a:r>
              <a:rPr lang="en-US"/>
              <a:t>state changes only occur in discrete intervals, right when signal alternates</a:t>
            </a:r>
            <a:endParaRPr/>
          </a:p>
          <a:p>
            <a:pPr marL="347472" lvl="0" indent="-215392" algn="l" rtl="0">
              <a:lnSpc>
                <a:spcPct val="110000"/>
              </a:lnSpc>
              <a:spcBef>
                <a:spcPts val="440"/>
              </a:spcBef>
              <a:spcAft>
                <a:spcPts val="0"/>
              </a:spcAft>
              <a:buSzPts val="2080"/>
              <a:buFont typeface="Noto Sans Symbols"/>
              <a:buNone/>
            </a:pPr>
            <a:endParaRPr/>
          </a:p>
        </p:txBody>
      </p:sp>
      <p:sp>
        <p:nvSpPr>
          <p:cNvPr id="366" name="Google Shape;366;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graphicFrame>
        <p:nvGraphicFramePr>
          <p:cNvPr id="367" name="Google Shape;367;p20"/>
          <p:cNvGraphicFramePr/>
          <p:nvPr/>
        </p:nvGraphicFramePr>
        <p:xfrm>
          <a:off x="1605643" y="3429000"/>
          <a:ext cx="6581000" cy="18414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368" name="Google Shape;368;p20"/>
          <p:cNvCxnSpPr/>
          <p:nvPr/>
        </p:nvCxnSpPr>
        <p:spPr>
          <a:xfrm>
            <a:off x="1605643" y="3728967"/>
            <a:ext cx="6389915" cy="0"/>
          </a:xfrm>
          <a:prstGeom prst="straightConnector1">
            <a:avLst/>
          </a:prstGeom>
          <a:noFill/>
          <a:ln w="38100" cap="flat" cmpd="sng">
            <a:solidFill>
              <a:srgbClr val="FFC000"/>
            </a:solidFill>
            <a:prstDash val="solid"/>
            <a:round/>
            <a:headEnd type="none" w="sm" len="sm"/>
            <a:tailEnd type="triangle" w="med" len="med"/>
          </a:ln>
        </p:spPr>
      </p:cxnSp>
      <p:sp>
        <p:nvSpPr>
          <p:cNvPr id="369" name="Google Shape;369;p20"/>
          <p:cNvSpPr txBox="1"/>
          <p:nvPr/>
        </p:nvSpPr>
        <p:spPr>
          <a:xfrm>
            <a:off x="357018" y="337502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C000"/>
                </a:solidFill>
                <a:latin typeface="Calibri"/>
                <a:ea typeface="Calibri"/>
                <a:cs typeface="Calibri"/>
                <a:sym typeface="Calibri"/>
              </a:rPr>
              <a:t>Physical Time</a:t>
            </a:r>
            <a:endParaRPr sz="1400" b="0" i="0" u="none" strike="noStrike" cap="none">
              <a:solidFill>
                <a:srgbClr val="000000"/>
              </a:solidFill>
              <a:latin typeface="Arial"/>
              <a:ea typeface="Arial"/>
              <a:cs typeface="Arial"/>
              <a:sym typeface="Arial"/>
            </a:endParaRPr>
          </a:p>
        </p:txBody>
      </p:sp>
      <p:sp>
        <p:nvSpPr>
          <p:cNvPr id="370" name="Google Shape;370;p20"/>
          <p:cNvSpPr txBox="1"/>
          <p:nvPr/>
        </p:nvSpPr>
        <p:spPr>
          <a:xfrm>
            <a:off x="357018" y="4248216"/>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371" name="Google Shape;371;p20"/>
          <p:cNvSpPr txBox="1"/>
          <p:nvPr/>
        </p:nvSpPr>
        <p:spPr>
          <a:xfrm>
            <a:off x="1282686" y="4625192"/>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72" name="Google Shape;372;p20"/>
          <p:cNvSpPr txBox="1"/>
          <p:nvPr/>
        </p:nvSpPr>
        <p:spPr>
          <a:xfrm>
            <a:off x="1277243" y="4213600"/>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2651005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Physical Timekeeping</a:t>
            </a:r>
            <a:endParaRPr/>
          </a:p>
        </p:txBody>
      </p:sp>
      <p:sp>
        <p:nvSpPr>
          <p:cNvPr id="378" name="Google Shape;378;p2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Hardware keeps track of time using an alternating signal</a:t>
            </a:r>
            <a:endParaRPr/>
          </a:p>
          <a:p>
            <a:pPr marL="640080" lvl="1" indent="-283464" algn="l" rtl="0">
              <a:lnSpc>
                <a:spcPct val="110000"/>
              </a:lnSpc>
              <a:spcBef>
                <a:spcPts val="24"/>
              </a:spcBef>
              <a:spcAft>
                <a:spcPts val="0"/>
              </a:spcAft>
              <a:buSzPts val="2420"/>
              <a:buChar char="▪"/>
            </a:pPr>
            <a:r>
              <a:rPr lang="en-US"/>
              <a:t>Creates the idea of </a:t>
            </a:r>
            <a:r>
              <a:rPr lang="en-US" b="1"/>
              <a:t>discrete time:</a:t>
            </a:r>
            <a:r>
              <a:rPr lang="en-US"/>
              <a:t> state changes only occur in discrete intervals, right when signal alternates</a:t>
            </a: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379" name="Google Shape;379;p2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graphicFrame>
        <p:nvGraphicFramePr>
          <p:cNvPr id="380" name="Google Shape;380;p21"/>
          <p:cNvGraphicFramePr/>
          <p:nvPr/>
        </p:nvGraphicFramePr>
        <p:xfrm>
          <a:off x="1605643" y="3429000"/>
          <a:ext cx="6581000" cy="18414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381" name="Google Shape;381;p21"/>
          <p:cNvCxnSpPr/>
          <p:nvPr/>
        </p:nvCxnSpPr>
        <p:spPr>
          <a:xfrm>
            <a:off x="1605643" y="3728967"/>
            <a:ext cx="6389915" cy="0"/>
          </a:xfrm>
          <a:prstGeom prst="straightConnector1">
            <a:avLst/>
          </a:prstGeom>
          <a:noFill/>
          <a:ln w="38100" cap="flat" cmpd="sng">
            <a:solidFill>
              <a:srgbClr val="FFC000"/>
            </a:solidFill>
            <a:prstDash val="solid"/>
            <a:round/>
            <a:headEnd type="none" w="sm" len="sm"/>
            <a:tailEnd type="triangle" w="med" len="med"/>
          </a:ln>
        </p:spPr>
      </p:cxnSp>
      <p:sp>
        <p:nvSpPr>
          <p:cNvPr id="382" name="Google Shape;382;p21"/>
          <p:cNvSpPr txBox="1"/>
          <p:nvPr/>
        </p:nvSpPr>
        <p:spPr>
          <a:xfrm>
            <a:off x="357018" y="337502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C000"/>
                </a:solidFill>
                <a:latin typeface="Calibri"/>
                <a:ea typeface="Calibri"/>
                <a:cs typeface="Calibri"/>
                <a:sym typeface="Calibri"/>
              </a:rPr>
              <a:t>Physical Time</a:t>
            </a:r>
            <a:endParaRPr sz="1400" b="0" i="0" u="none" strike="noStrike" cap="none">
              <a:solidFill>
                <a:srgbClr val="000000"/>
              </a:solidFill>
              <a:latin typeface="Arial"/>
              <a:ea typeface="Arial"/>
              <a:cs typeface="Arial"/>
              <a:sym typeface="Arial"/>
            </a:endParaRPr>
          </a:p>
        </p:txBody>
      </p:sp>
      <p:sp>
        <p:nvSpPr>
          <p:cNvPr id="383" name="Google Shape;383;p21"/>
          <p:cNvSpPr txBox="1"/>
          <p:nvPr/>
        </p:nvSpPr>
        <p:spPr>
          <a:xfrm>
            <a:off x="357018" y="4248216"/>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384" name="Google Shape;384;p21"/>
          <p:cNvSpPr txBox="1"/>
          <p:nvPr/>
        </p:nvSpPr>
        <p:spPr>
          <a:xfrm>
            <a:off x="1282686" y="4625192"/>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85" name="Google Shape;385;p21"/>
          <p:cNvSpPr txBox="1"/>
          <p:nvPr/>
        </p:nvSpPr>
        <p:spPr>
          <a:xfrm>
            <a:off x="1277243" y="4213600"/>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386" name="Google Shape;386;p21"/>
          <p:cNvSpPr txBox="1"/>
          <p:nvPr/>
        </p:nvSpPr>
        <p:spPr>
          <a:xfrm>
            <a:off x="2677416" y="5841061"/>
            <a:ext cx="376499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7F7F7F"/>
                </a:solidFill>
                <a:latin typeface="Calibri"/>
                <a:ea typeface="Calibri"/>
                <a:cs typeface="Calibri"/>
                <a:sym typeface="Calibri"/>
              </a:rPr>
              <a:t>Discrete Time Intervals</a:t>
            </a:r>
            <a:endParaRPr sz="1400" b="0" i="0" u="none" strike="noStrike" cap="none">
              <a:solidFill>
                <a:srgbClr val="000000"/>
              </a:solidFill>
              <a:latin typeface="Calibri"/>
              <a:ea typeface="Calibri"/>
              <a:cs typeface="Calibri"/>
              <a:sym typeface="Calibri"/>
            </a:endParaRPr>
          </a:p>
        </p:txBody>
      </p:sp>
      <p:sp>
        <p:nvSpPr>
          <p:cNvPr id="387" name="Google Shape;387;p21"/>
          <p:cNvSpPr txBox="1"/>
          <p:nvPr/>
        </p:nvSpPr>
        <p:spPr>
          <a:xfrm>
            <a:off x="3173838"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388" name="Google Shape;388;p21"/>
          <p:cNvSpPr txBox="1"/>
          <p:nvPr/>
        </p:nvSpPr>
        <p:spPr>
          <a:xfrm>
            <a:off x="4501895"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389" name="Google Shape;389;p21"/>
          <p:cNvSpPr txBox="1"/>
          <p:nvPr/>
        </p:nvSpPr>
        <p:spPr>
          <a:xfrm>
            <a:off x="5814729"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390" name="Google Shape;390;p21"/>
          <p:cNvSpPr txBox="1"/>
          <p:nvPr/>
        </p:nvSpPr>
        <p:spPr>
          <a:xfrm>
            <a:off x="7127563"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391" name="Google Shape;391;p21"/>
          <p:cNvSpPr txBox="1"/>
          <p:nvPr/>
        </p:nvSpPr>
        <p:spPr>
          <a:xfrm>
            <a:off x="1845781" y="5266052"/>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Ideal</a:t>
            </a:r>
            <a:endParaRPr/>
          </a:p>
        </p:txBody>
      </p:sp>
      <p:sp>
        <p:nvSpPr>
          <p:cNvPr id="397" name="Google Shape;397;p5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We want this behavior from a simple, combinational Not gate:</a:t>
            </a:r>
            <a:endParaRPr/>
          </a:p>
          <a:p>
            <a:pPr marL="347472" lvl="0" indent="-215392" algn="l" rtl="0">
              <a:lnSpc>
                <a:spcPct val="110000"/>
              </a:lnSpc>
              <a:spcBef>
                <a:spcPts val="440"/>
              </a:spcBef>
              <a:spcAft>
                <a:spcPts val="0"/>
              </a:spcAft>
              <a:buSzPts val="2080"/>
              <a:buFont typeface="Noto Sans Symbols"/>
              <a:buNone/>
            </a:pPr>
            <a:endParaRPr/>
          </a:p>
        </p:txBody>
      </p:sp>
      <p:sp>
        <p:nvSpPr>
          <p:cNvPr id="398" name="Google Shape;398;p5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graphicFrame>
        <p:nvGraphicFramePr>
          <p:cNvPr id="399" name="Google Shape;399;p55"/>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00" name="Google Shape;400;p55"/>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01" name="Google Shape;401;p55"/>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02" name="Google Shape;402;p55"/>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03" name="Google Shape;403;p55"/>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04" name="Google Shape;404;p55"/>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05" name="Google Shape;405;p55"/>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06" name="Google Shape;406;p55"/>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07" name="Google Shape;407;p55"/>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08" name="Google Shape;408;p55"/>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09" name="Google Shape;409;p55"/>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10" name="Google Shape;410;p55"/>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11" name="Google Shape;411;p55"/>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12" name="Google Shape;412;p55"/>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13" name="Google Shape;413;p55"/>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pic>
        <p:nvPicPr>
          <p:cNvPr id="414" name="Google Shape;414;p55" descr="Icon&#10;&#10;Description automatically generated"/>
          <p:cNvPicPr preferRelativeResize="0"/>
          <p:nvPr/>
        </p:nvPicPr>
        <p:blipFill rotWithShape="1">
          <a:blip r:embed="rId3">
            <a:alphaModFix/>
          </a:blip>
          <a:srcRect/>
          <a:stretch/>
        </p:blipFill>
        <p:spPr>
          <a:xfrm>
            <a:off x="5939220" y="406532"/>
            <a:ext cx="1748517" cy="8202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Reality</a:t>
            </a:r>
            <a:endParaRPr/>
          </a:p>
        </p:txBody>
      </p:sp>
      <p:sp>
        <p:nvSpPr>
          <p:cNvPr id="420" name="Google Shape;420;p5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Combinational logic may be incorrect for a period immediately after inputs change</a:t>
            </a:r>
            <a:endParaRPr/>
          </a:p>
          <a:p>
            <a:pPr marL="640080" lvl="1" indent="-283464" algn="l" rtl="0">
              <a:lnSpc>
                <a:spcPct val="110000"/>
              </a:lnSpc>
              <a:spcBef>
                <a:spcPts val="24"/>
              </a:spcBef>
              <a:spcAft>
                <a:spcPts val="0"/>
              </a:spcAft>
              <a:buSzPts val="2420"/>
              <a:buChar char="▪"/>
            </a:pPr>
            <a:r>
              <a:rPr lang="en-US" b="1"/>
              <a:t>Computation delays </a:t>
            </a:r>
            <a:r>
              <a:rPr lang="en-US"/>
              <a:t>(logic gates) and </a:t>
            </a:r>
            <a:r>
              <a:rPr lang="en-US" b="1"/>
              <a:t>propagation delays</a:t>
            </a:r>
            <a:r>
              <a:rPr lang="en-US"/>
              <a:t> (wires)</a:t>
            </a:r>
            <a:endParaRPr/>
          </a:p>
          <a:p>
            <a:pPr marL="347472" lvl="0" indent="-215392" algn="l" rtl="0">
              <a:lnSpc>
                <a:spcPct val="110000"/>
              </a:lnSpc>
              <a:spcBef>
                <a:spcPts val="440"/>
              </a:spcBef>
              <a:spcAft>
                <a:spcPts val="0"/>
              </a:spcAft>
              <a:buSzPts val="2080"/>
              <a:buFont typeface="Noto Sans Symbols"/>
              <a:buNone/>
            </a:pPr>
            <a:endParaRPr/>
          </a:p>
        </p:txBody>
      </p:sp>
      <p:sp>
        <p:nvSpPr>
          <p:cNvPr id="421" name="Google Shape;421;p5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graphicFrame>
        <p:nvGraphicFramePr>
          <p:cNvPr id="422" name="Google Shape;422;p59"/>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23" name="Google Shape;423;p59"/>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24" name="Google Shape;424;p59"/>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25" name="Google Shape;425;p59"/>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26" name="Google Shape;426;p59"/>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27" name="Google Shape;427;p59"/>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28" name="Google Shape;428;p59"/>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29" name="Google Shape;429;p59"/>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30" name="Google Shape;430;p59"/>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31" name="Google Shape;431;p59"/>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32" name="Google Shape;432;p59"/>
          <p:cNvSpPr/>
          <p:nvPr/>
        </p:nvSpPr>
        <p:spPr>
          <a:xfrm>
            <a:off x="2269785" y="452226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3" name="Google Shape;433;p59"/>
          <p:cNvSpPr/>
          <p:nvPr/>
        </p:nvSpPr>
        <p:spPr>
          <a:xfrm>
            <a:off x="6242355" y="452649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4" name="Google Shape;434;p59"/>
          <p:cNvSpPr/>
          <p:nvPr/>
        </p:nvSpPr>
        <p:spPr>
          <a:xfrm>
            <a:off x="3588594" y="5456442"/>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5" name="Google Shape;435;p59"/>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6" name="Google Shape;436;p59"/>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7" name="Google Shape;437;p59"/>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8" name="Google Shape;438;p59"/>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39" name="Google Shape;439;p59"/>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40" name="Google Shape;440;p59"/>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41" name="Google Shape;441;p59"/>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42" name="Google Shape;442;p59"/>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cxnSp>
        <p:nvCxnSpPr>
          <p:cNvPr id="443" name="Google Shape;443;p59"/>
          <p:cNvCxnSpPr/>
          <p:nvPr/>
        </p:nvCxnSpPr>
        <p:spPr>
          <a:xfrm rot="10800000">
            <a:off x="5048333" y="4126472"/>
            <a:ext cx="0" cy="859790"/>
          </a:xfrm>
          <a:prstGeom prst="straightConnector1">
            <a:avLst/>
          </a:prstGeom>
          <a:noFill/>
          <a:ln w="28575" cap="flat" cmpd="sng">
            <a:solidFill>
              <a:srgbClr val="7030A0"/>
            </a:solidFill>
            <a:prstDash val="solid"/>
            <a:round/>
            <a:headEnd type="none" w="sm" len="sm"/>
            <a:tailEnd type="none" w="sm" len="sm"/>
          </a:ln>
        </p:spPr>
      </p:cxnSp>
      <p:cxnSp>
        <p:nvCxnSpPr>
          <p:cNvPr id="444" name="Google Shape;444;p59"/>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445" name="Google Shape;445;p59"/>
          <p:cNvSpPr/>
          <p:nvPr/>
        </p:nvSpPr>
        <p:spPr>
          <a:xfrm>
            <a:off x="5495928" y="3403397"/>
            <a:ext cx="3105193" cy="775107"/>
          </a:xfrm>
          <a:prstGeom prst="wedgeRectCallout">
            <a:avLst>
              <a:gd name="adj1" fmla="val -64102"/>
              <a:gd name="adj2" fmla="val 63560"/>
            </a:avLst>
          </a:prstGeom>
          <a:solidFill>
            <a:srgbClr val="A174B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In the autopilot example, this arrow would represent the 3ms of uncertainty after inputs change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Clock Cycles</a:t>
            </a:r>
            <a:endParaRPr/>
          </a:p>
        </p:txBody>
      </p:sp>
      <p:sp>
        <p:nvSpPr>
          <p:cNvPr id="451" name="Google Shape;451;p6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a:t>Choose a clock cycle length slightly longer than the delays</a:t>
            </a:r>
            <a:endParaRPr/>
          </a:p>
          <a:p>
            <a:pPr marL="347472" lvl="0" indent="-215392" algn="l" rtl="0">
              <a:lnSpc>
                <a:spcPct val="110000"/>
              </a:lnSpc>
              <a:spcBef>
                <a:spcPts val="440"/>
              </a:spcBef>
              <a:spcAft>
                <a:spcPts val="0"/>
              </a:spcAft>
              <a:buSzPts val="2080"/>
              <a:buFont typeface="Noto Sans Symbols"/>
              <a:buNone/>
            </a:pPr>
            <a:endParaRPr/>
          </a:p>
        </p:txBody>
      </p:sp>
      <p:sp>
        <p:nvSpPr>
          <p:cNvPr id="452" name="Google Shape;452;p6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graphicFrame>
        <p:nvGraphicFramePr>
          <p:cNvPr id="453" name="Google Shape;453;p60"/>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54" name="Google Shape;454;p60"/>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55" name="Google Shape;455;p60"/>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56" name="Google Shape;456;p60"/>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57" name="Google Shape;457;p60"/>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58" name="Google Shape;458;p60"/>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59" name="Google Shape;459;p60"/>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60" name="Google Shape;460;p60"/>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61" name="Google Shape;461;p60"/>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62" name="Google Shape;462;p60"/>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63" name="Google Shape;463;p60"/>
          <p:cNvSpPr/>
          <p:nvPr/>
        </p:nvSpPr>
        <p:spPr>
          <a:xfrm>
            <a:off x="2269785" y="452226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4" name="Google Shape;464;p60"/>
          <p:cNvSpPr/>
          <p:nvPr/>
        </p:nvSpPr>
        <p:spPr>
          <a:xfrm>
            <a:off x="6242355" y="452649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5" name="Google Shape;465;p60"/>
          <p:cNvSpPr/>
          <p:nvPr/>
        </p:nvSpPr>
        <p:spPr>
          <a:xfrm>
            <a:off x="3588594" y="5456442"/>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6" name="Google Shape;466;p60"/>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7" name="Google Shape;467;p60"/>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8" name="Google Shape;468;p60"/>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9" name="Google Shape;469;p60"/>
          <p:cNvSpPr/>
          <p:nvPr/>
        </p:nvSpPr>
        <p:spPr>
          <a:xfrm rot="-5400000">
            <a:off x="4854539" y="1838210"/>
            <a:ext cx="265594" cy="1277949"/>
          </a:xfrm>
          <a:prstGeom prst="rightBrace">
            <a:avLst>
              <a:gd name="adj1" fmla="val 58333"/>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70" name="Google Shape;470;p60"/>
          <p:cNvCxnSpPr/>
          <p:nvPr/>
        </p:nvCxnSpPr>
        <p:spPr>
          <a:xfrm rot="10800000">
            <a:off x="5048333" y="4126471"/>
            <a:ext cx="0" cy="859791"/>
          </a:xfrm>
          <a:prstGeom prst="straightConnector1">
            <a:avLst/>
          </a:prstGeom>
          <a:noFill/>
          <a:ln w="28575" cap="flat" cmpd="sng">
            <a:solidFill>
              <a:srgbClr val="7030A0"/>
            </a:solidFill>
            <a:prstDash val="solid"/>
            <a:round/>
            <a:headEnd type="none" w="sm" len="sm"/>
            <a:tailEnd type="none" w="sm" len="sm"/>
          </a:ln>
        </p:spPr>
      </p:cxnSp>
      <p:cxnSp>
        <p:nvCxnSpPr>
          <p:cNvPr id="471" name="Google Shape;471;p60"/>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472" name="Google Shape;472;p60"/>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73" name="Google Shape;473;p60"/>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74" name="Google Shape;474;p60"/>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75" name="Google Shape;475;p60"/>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76" name="Google Shape;476;p60"/>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
        <p:nvSpPr>
          <p:cNvPr id="477" name="Google Shape;477;p60"/>
          <p:cNvSpPr/>
          <p:nvPr/>
        </p:nvSpPr>
        <p:spPr>
          <a:xfrm>
            <a:off x="4677796" y="2053677"/>
            <a:ext cx="619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&gt; 3ms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Abstraction</a:t>
            </a:r>
            <a:endParaRPr/>
          </a:p>
        </p:txBody>
      </p:sp>
      <p:sp>
        <p:nvSpPr>
          <p:cNvPr id="483" name="Google Shape;483;p6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If we use a long enough clock cycle, we can </a:t>
            </a:r>
            <a:r>
              <a:rPr lang="en-US" i="1"/>
              <a:t>pretend</a:t>
            </a:r>
            <a:r>
              <a:rPr lang="en-US"/>
              <a:t> that combinational chips (like Not) work instantly</a:t>
            </a:r>
            <a:endParaRPr/>
          </a:p>
          <a:p>
            <a:pPr marL="347472" lvl="0" indent="-215392" algn="l" rtl="0">
              <a:lnSpc>
                <a:spcPct val="110000"/>
              </a:lnSpc>
              <a:spcBef>
                <a:spcPts val="440"/>
              </a:spcBef>
              <a:spcAft>
                <a:spcPts val="0"/>
              </a:spcAft>
              <a:buSzPts val="2080"/>
              <a:buFont typeface="Noto Sans Symbols"/>
              <a:buNone/>
            </a:pPr>
            <a:endParaRPr/>
          </a:p>
        </p:txBody>
      </p:sp>
      <p:sp>
        <p:nvSpPr>
          <p:cNvPr id="484" name="Google Shape;484;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graphicFrame>
        <p:nvGraphicFramePr>
          <p:cNvPr id="485" name="Google Shape;485;p61"/>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86" name="Google Shape;486;p61"/>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87" name="Google Shape;487;p61"/>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88" name="Google Shape;488;p61"/>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89" name="Google Shape;489;p61"/>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90" name="Google Shape;490;p61"/>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91" name="Google Shape;491;p61"/>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92" name="Google Shape;492;p61"/>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93" name="Google Shape;493;p61"/>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94" name="Google Shape;494;p61"/>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95" name="Google Shape;495;p61"/>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96" name="Google Shape;496;p61"/>
          <p:cNvCxnSpPr/>
          <p:nvPr/>
        </p:nvCxnSpPr>
        <p:spPr>
          <a:xfrm rot="10800000">
            <a:off x="5048333" y="4126471"/>
            <a:ext cx="0" cy="859791"/>
          </a:xfrm>
          <a:prstGeom prst="straightConnector1">
            <a:avLst/>
          </a:prstGeom>
          <a:noFill/>
          <a:ln w="28575" cap="flat" cmpd="sng">
            <a:solidFill>
              <a:srgbClr val="7030A0"/>
            </a:solidFill>
            <a:prstDash val="solid"/>
            <a:round/>
            <a:headEnd type="none" w="sm" len="sm"/>
            <a:tailEnd type="none" w="sm" len="sm"/>
          </a:ln>
        </p:spPr>
      </p:cxnSp>
      <p:sp>
        <p:nvSpPr>
          <p:cNvPr id="497" name="Google Shape;497;p61"/>
          <p:cNvSpPr/>
          <p:nvPr/>
        </p:nvSpPr>
        <p:spPr>
          <a:xfrm>
            <a:off x="2269785" y="4522267"/>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8" name="Google Shape;498;p61"/>
          <p:cNvSpPr/>
          <p:nvPr/>
        </p:nvSpPr>
        <p:spPr>
          <a:xfrm>
            <a:off x="6242355" y="4526497"/>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9" name="Google Shape;499;p61"/>
          <p:cNvSpPr/>
          <p:nvPr/>
        </p:nvSpPr>
        <p:spPr>
          <a:xfrm>
            <a:off x="3588594" y="5456442"/>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0" name="Google Shape;500;p61"/>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1" name="Google Shape;501;p61"/>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502" name="Google Shape;502;p61"/>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503" name="Google Shape;503;p61"/>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504" name="Google Shape;504;p61"/>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505" name="Google Shape;505;p61"/>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506" name="Google Shape;506;p61"/>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507" name="Google Shape;507;p61"/>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600" b="1" i="0" u="none" strike="noStrike" cap="none">
                <a:solidFill>
                  <a:schemeClr val="dk1"/>
                </a:solidFill>
                <a:latin typeface="Calibri"/>
                <a:ea typeface="Calibri"/>
                <a:cs typeface="Calibri"/>
                <a:sym typeface="Calibri"/>
              </a:rPr>
              <a:t>Which of the following statements about sequential logic is FALSE?</a:t>
            </a:r>
            <a:endParaRPr/>
          </a:p>
        </p:txBody>
      </p:sp>
      <p:sp>
        <p:nvSpPr>
          <p:cNvPr id="151" name="Google Shape;151;p28"/>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sp>
        <p:nvSpPr>
          <p:cNvPr id="152" name="Google Shape;152;p28"/>
          <p:cNvSpPr txBox="1"/>
          <p:nvPr/>
        </p:nvSpPr>
        <p:spPr>
          <a:xfrm>
            <a:off x="396875" y="2422933"/>
            <a:ext cx="8366125" cy="4972050"/>
          </a:xfrm>
          <a:prstGeom prst="rect">
            <a:avLst/>
          </a:prstGeom>
          <a:noFill/>
          <a:ln>
            <a:noFill/>
          </a:ln>
        </p:spPr>
        <p:txBody>
          <a:bodyPr spcFirstLastPara="1" wrap="square" lIns="91425" tIns="45700" rIns="91425" bIns="45700" anchor="t" anchorCtr="0">
            <a:noAutofit/>
          </a:bodyPr>
          <a:lstStyle/>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FF9A01"/>
                </a:solidFill>
                <a:latin typeface="Calibri"/>
                <a:ea typeface="Calibri"/>
                <a:cs typeface="Calibri"/>
                <a:sym typeface="Calibri"/>
              </a:rPr>
              <a:t>We represent time with a clock signal that alternates between high and low signals</a:t>
            </a:r>
            <a:endParaRPr sz="2600" b="1" i="0" u="none" strike="noStrike" cap="none">
              <a:solidFill>
                <a:schemeClr val="dk1"/>
              </a:solidFill>
              <a:latin typeface="Calibri"/>
              <a:ea typeface="Calibri"/>
              <a:cs typeface="Calibri"/>
              <a:sym typeface="Calibri"/>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00B050"/>
                </a:solidFill>
                <a:latin typeface="Calibri"/>
                <a:ea typeface="Calibri"/>
                <a:cs typeface="Calibri"/>
                <a:sym typeface="Calibri"/>
              </a:rPr>
              <a:t>The DFF allows us to reuse outputs as inputs in a circuit</a:t>
            </a:r>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FF329A"/>
                </a:solidFill>
                <a:latin typeface="Calibri"/>
                <a:ea typeface="Calibri"/>
                <a:cs typeface="Calibri"/>
                <a:sym typeface="Calibri"/>
              </a:rPr>
              <a:t>The outputs for a DFF at time t=2 is determined by the inputs at time t=3</a:t>
            </a:r>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00B0F0"/>
                </a:solidFill>
                <a:latin typeface="Calibri"/>
                <a:ea typeface="Calibri"/>
                <a:cs typeface="Calibri"/>
                <a:sym typeface="Calibri"/>
              </a:rPr>
              <a:t>Sequential logic is important because it addresses slight delays caused in circuit gates</a:t>
            </a:r>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9A6533"/>
                </a:solidFill>
                <a:latin typeface="Calibri"/>
                <a:ea typeface="Calibri"/>
                <a:cs typeface="Calibri"/>
                <a:sym typeface="Calibri"/>
              </a:rPr>
              <a:t>We’re lost…</a:t>
            </a:r>
            <a:endParaRPr sz="2600" b="1" i="0" u="none" strike="noStrike" cap="none">
              <a:solidFill>
                <a:schemeClr val="dk1"/>
              </a:solidFill>
              <a:latin typeface="Calibri"/>
              <a:ea typeface="Calibri"/>
              <a:cs typeface="Calibri"/>
              <a:sym typeface="Calibri"/>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descr="Add-in content for Poll Everywhere.">
                <a:extLst>
                  <a:ext uri="{FF2B5EF4-FFF2-40B4-BE49-F238E27FC236}">
                    <a16:creationId xmlns:a16="http://schemas.microsoft.com/office/drawing/2014/main" id="{BA6D39C5-3E73-55D9-13A9-B29010E9C7E5}"/>
                  </a:ext>
                </a:extLst>
              </p:cNvPr>
              <p:cNvGraphicFramePr>
                <a:graphicFrameLocks noGrp="1"/>
              </p:cNvGraphicFramePr>
              <p:nvPr>
                <p:extLst>
                  <p:ext uri="{D42A27DB-BD31-4B8C-83A1-F6EECF244321}">
                    <p14:modId xmlns:p14="http://schemas.microsoft.com/office/powerpoint/2010/main" val="3557250517"/>
                  </p:ext>
                </p:extLst>
              </p:nvPr>
            </p:nvGraphicFramePr>
            <p:xfrm>
              <a:off x="-1" y="23567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2" name="Add-in" descr="Add-in content for Poll Everywhere.">
                <a:extLst>
                  <a:ext uri="{FF2B5EF4-FFF2-40B4-BE49-F238E27FC236}">
                    <a16:creationId xmlns:a16="http://schemas.microsoft.com/office/drawing/2014/main" id="{BA6D39C5-3E73-55D9-13A9-B29010E9C7E5}"/>
                  </a:ext>
                </a:extLst>
              </p:cNvPr>
              <p:cNvPicPr>
                <a:picLocks noGrp="1" noRot="1" noChangeAspect="1" noMove="1" noResize="1" noEditPoints="1" noAdjustHandles="1" noChangeArrowheads="1" noChangeShapeType="1"/>
              </p:cNvPicPr>
              <p:nvPr/>
            </p:nvPicPr>
            <p:blipFill>
              <a:blip r:embed="rId4"/>
              <a:stretch>
                <a:fillRect/>
              </a:stretch>
            </p:blipFill>
            <p:spPr>
              <a:xfrm>
                <a:off x="-1" y="235670"/>
                <a:ext cx="9144001" cy="6631757"/>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Growth vs. Fixed Mindset</a:t>
            </a:r>
            <a:endParaRPr/>
          </a:p>
        </p:txBody>
      </p:sp>
      <p:sp>
        <p:nvSpPr>
          <p:cNvPr id="56" name="Google Shape;56;p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pic>
        <p:nvPicPr>
          <p:cNvPr id="2" name="Online Media 1" descr="Growth Mindset vs. Fixed Mindset">
            <a:hlinkClick r:id="" action="ppaction://media"/>
            <a:extLst>
              <a:ext uri="{FF2B5EF4-FFF2-40B4-BE49-F238E27FC236}">
                <a16:creationId xmlns:a16="http://schemas.microsoft.com/office/drawing/2014/main" id="{B3B194BF-B175-9640-A1D9-4BE292591BC7}"/>
              </a:ext>
            </a:extLst>
          </p:cNvPr>
          <p:cNvPicPr>
            <a:picLocks noRot="1" noChangeAspect="1"/>
          </p:cNvPicPr>
          <p:nvPr>
            <a:videoFile r:link="rId1"/>
          </p:nvPr>
        </p:nvPicPr>
        <p:blipFill>
          <a:blip r:embed="rId4"/>
          <a:stretch>
            <a:fillRect/>
          </a:stretch>
        </p:blipFill>
        <p:spPr>
          <a:xfrm>
            <a:off x="97822" y="1343628"/>
            <a:ext cx="8947937" cy="5055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Growth vs. Fixed Mindset</a:t>
            </a:r>
          </a:p>
          <a:p>
            <a:pPr marL="640080" lvl="1" indent="-283464" algn="l" rtl="0">
              <a:lnSpc>
                <a:spcPct val="110000"/>
              </a:lnSpc>
              <a:spcBef>
                <a:spcPts val="24"/>
              </a:spcBef>
              <a:spcAft>
                <a:spcPts val="0"/>
              </a:spcAft>
              <a:buSzPts val="2420"/>
              <a:buChar char="▪"/>
            </a:pPr>
            <a:r>
              <a:rPr lang="en-US" dirty="0">
                <a:solidFill>
                  <a:schemeClr val="tx1"/>
                </a:solidFill>
              </a:rPr>
              <a:t>Setting SMART Goals</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Introduction to Sequential Logic</a:t>
            </a:r>
          </a:p>
          <a:p>
            <a:pPr marL="640080" lvl="1" indent="-283464"/>
            <a:r>
              <a:rPr lang="en-US" dirty="0">
                <a:solidFill>
                  <a:schemeClr val="tx1"/>
                </a:solidFill>
              </a:rPr>
              <a:t>The Problem of Combinational Logic</a:t>
            </a:r>
          </a:p>
          <a:p>
            <a:pPr marL="640080" lvl="1" indent="-283464"/>
            <a:r>
              <a:rPr lang="en-US" dirty="0">
                <a:solidFill>
                  <a:schemeClr val="tx1"/>
                </a:solidFill>
              </a:rPr>
              <a:t>Autopilot Control Circuit Example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Representing Time in Hardware</a:t>
            </a:r>
          </a:p>
          <a:p>
            <a:pPr marL="640080" lvl="1" indent="-283464" algn="l" rtl="0">
              <a:lnSpc>
                <a:spcPct val="110000"/>
              </a:lnSpc>
              <a:spcBef>
                <a:spcPts val="24"/>
              </a:spcBef>
              <a:spcAft>
                <a:spcPts val="0"/>
              </a:spcAft>
              <a:buSzPts val="2420"/>
              <a:buChar char="▪"/>
            </a:pPr>
            <a:r>
              <a:rPr lang="en-US" dirty="0">
                <a:solidFill>
                  <a:schemeClr val="tx1"/>
                </a:solidFill>
              </a:rPr>
              <a:t>Clock Signals and Units of Time in Hardware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The Data Flip-Flop (DFF)</a:t>
            </a:r>
          </a:p>
          <a:p>
            <a:pPr marL="640080" lvl="1" indent="-283464" algn="l" rtl="0">
              <a:lnSpc>
                <a:spcPct val="110000"/>
              </a:lnSpc>
              <a:spcBef>
                <a:spcPts val="24"/>
              </a:spcBef>
              <a:spcAft>
                <a:spcPts val="0"/>
              </a:spcAft>
              <a:buSzPts val="2420"/>
              <a:buChar char="▪"/>
            </a:pPr>
            <a:r>
              <a:rPr lang="en-US" b="1" dirty="0">
                <a:solidFill>
                  <a:srgbClr val="4B2A85"/>
                </a:solidFill>
              </a:rPr>
              <a:t>Implementation and Examples</a:t>
            </a: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spTree>
    <p:extLst>
      <p:ext uri="{BB962C8B-B14F-4D97-AF65-F5344CB8AC3E}">
        <p14:creationId xmlns:p14="http://schemas.microsoft.com/office/powerpoint/2010/main" val="1158257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The Data Flip-Flop Gate</a:t>
            </a:r>
            <a:endParaRPr dirty="0"/>
          </a:p>
        </p:txBody>
      </p:sp>
      <p:sp>
        <p:nvSpPr>
          <p:cNvPr id="585" name="Google Shape;585;p6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Simplest state-keeping component</a:t>
            </a:r>
            <a:endParaRPr dirty="0"/>
          </a:p>
          <a:p>
            <a:pPr marL="640080" lvl="1" indent="-283464" algn="l" rtl="0">
              <a:lnSpc>
                <a:spcPct val="110000"/>
              </a:lnSpc>
              <a:spcBef>
                <a:spcPts val="24"/>
              </a:spcBef>
              <a:spcAft>
                <a:spcPts val="0"/>
              </a:spcAft>
              <a:buSzPts val="2420"/>
              <a:buChar char="▪"/>
            </a:pPr>
            <a:r>
              <a:rPr lang="en-US" dirty="0"/>
              <a:t>1-bit input, 1-bit output</a:t>
            </a:r>
            <a:endParaRPr dirty="0"/>
          </a:p>
          <a:p>
            <a:pPr marL="640080" lvl="1" indent="-283464" algn="l" rtl="0">
              <a:lnSpc>
                <a:spcPct val="110000"/>
              </a:lnSpc>
              <a:spcBef>
                <a:spcPts val="24"/>
              </a:spcBef>
              <a:spcAft>
                <a:spcPts val="0"/>
              </a:spcAft>
              <a:buSzPts val="2420"/>
              <a:buChar char="▪"/>
            </a:pPr>
            <a:r>
              <a:rPr lang="en-US" dirty="0"/>
              <a:t>Wired to the clock signal</a:t>
            </a:r>
            <a:endParaRPr dirty="0"/>
          </a:p>
          <a:p>
            <a:pPr marL="640080" lvl="1" indent="-283464" algn="l" rtl="0">
              <a:lnSpc>
                <a:spcPct val="110000"/>
              </a:lnSpc>
              <a:spcBef>
                <a:spcPts val="24"/>
              </a:spcBef>
              <a:spcAft>
                <a:spcPts val="0"/>
              </a:spcAft>
              <a:buSzPts val="2420"/>
              <a:buChar char="▪"/>
            </a:pPr>
            <a:r>
              <a:rPr lang="en-US" dirty="0"/>
              <a:t>Always outputs its previous input: </a:t>
            </a:r>
            <a:r>
              <a:rPr lang="en-US" b="1" dirty="0">
                <a:latin typeface="Courier New"/>
                <a:ea typeface="Courier New"/>
                <a:cs typeface="Courier New"/>
                <a:sym typeface="Courier New"/>
              </a:rPr>
              <a:t>out(t) =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Implementation: a gate that can flip between two stable states (remembering 0 vs. remembering 1)</a:t>
            </a:r>
            <a:endParaRPr dirty="0"/>
          </a:p>
          <a:p>
            <a:pPr marL="640080" lvl="1" indent="-283464" algn="l" rtl="0">
              <a:lnSpc>
                <a:spcPct val="110000"/>
              </a:lnSpc>
              <a:spcBef>
                <a:spcPts val="24"/>
              </a:spcBef>
              <a:spcAft>
                <a:spcPts val="0"/>
              </a:spcAft>
              <a:buSzPts val="2420"/>
              <a:buChar char="▪"/>
            </a:pPr>
            <a:r>
              <a:rPr lang="en-US" dirty="0"/>
              <a:t>Gates with this behavior are “Data Flip Flops” (DFFs)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86" name="Google Shape;586;p6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31</a:t>
            </a:fld>
            <a:endParaRPr/>
          </a:p>
        </p:txBody>
      </p:sp>
      <p:pic>
        <p:nvPicPr>
          <p:cNvPr id="587" name="Google Shape;587;p64" descr="Circuit diagram showing a DFF. There is an input on the left, an output on the right, and a clock signal on top. The DFF outputs the input given at the previous time period based on the clock signal" title="DFF Circuit Diagram"/>
          <p:cNvPicPr preferRelativeResize="0"/>
          <p:nvPr/>
        </p:nvPicPr>
        <p:blipFill rotWithShape="1">
          <a:blip r:embed="rId3">
            <a:alphaModFix/>
          </a:blip>
          <a:srcRect/>
          <a:stretch/>
        </p:blipFill>
        <p:spPr>
          <a:xfrm>
            <a:off x="3294050" y="4999871"/>
            <a:ext cx="2571750" cy="121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Aside: Treating the DFF as a Primitive</a:t>
            </a:r>
            <a:endParaRPr dirty="0"/>
          </a:p>
        </p:txBody>
      </p:sp>
      <p:sp>
        <p:nvSpPr>
          <p:cNvPr id="593" name="Google Shape;593;p6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Disclaimer: DFFs can be made from Nand gates exclusively</a:t>
            </a:r>
            <a:endParaRPr dirty="0"/>
          </a:p>
          <a:p>
            <a:pPr marL="640080" lvl="1" indent="-283464" algn="l" rtl="0">
              <a:lnSpc>
                <a:spcPct val="110000"/>
              </a:lnSpc>
              <a:spcBef>
                <a:spcPts val="24"/>
              </a:spcBef>
              <a:spcAft>
                <a:spcPts val="0"/>
              </a:spcAft>
              <a:buSzPts val="2420"/>
              <a:buChar char="▪"/>
            </a:pPr>
            <a:r>
              <a:rPr lang="en-US" dirty="0"/>
              <a:t>But requires wiring them together in a “messy” loop that the hardware simulator can’t simulate and isn’t very educational</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For simplicity, we will treat the DFF as a primitive in the projects</a:t>
            </a:r>
            <a:endParaRPr dirty="0"/>
          </a:p>
          <a:p>
            <a:pPr marL="640080" lvl="1" indent="-283464" algn="l" rtl="0">
              <a:lnSpc>
                <a:spcPct val="110000"/>
              </a:lnSpc>
              <a:spcBef>
                <a:spcPts val="24"/>
              </a:spcBef>
              <a:spcAft>
                <a:spcPts val="0"/>
              </a:spcAft>
              <a:buSzPts val="2420"/>
              <a:buChar char="▪"/>
            </a:pPr>
            <a:r>
              <a:rPr lang="en-US" dirty="0"/>
              <a:t>Just like Nand, you can use the built-in implementation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94" name="Google Shape;594;p6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Data Flip-Flop (DFF) Behavior</a:t>
            </a:r>
            <a:endParaRPr dirty="0"/>
          </a:p>
        </p:txBody>
      </p:sp>
      <p:sp>
        <p:nvSpPr>
          <p:cNvPr id="601" name="Google Shape;601;p2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33</a:t>
            </a:fld>
            <a:endParaRPr/>
          </a:p>
        </p:txBody>
      </p:sp>
      <p:graphicFrame>
        <p:nvGraphicFramePr>
          <p:cNvPr id="602" name="Google Shape;602;p26"/>
          <p:cNvGraphicFramePr/>
          <p:nvPr/>
        </p:nvGraphicFramePr>
        <p:xfrm>
          <a:off x="1683133" y="1329590"/>
          <a:ext cx="6581000" cy="356589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48800">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03" name="Google Shape;603;p26"/>
          <p:cNvSpPr txBox="1"/>
          <p:nvPr/>
        </p:nvSpPr>
        <p:spPr>
          <a:xfrm>
            <a:off x="362645" y="171921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604" name="Google Shape;604;p26"/>
          <p:cNvSpPr txBox="1"/>
          <p:nvPr/>
        </p:nvSpPr>
        <p:spPr>
          <a:xfrm>
            <a:off x="1355090" y="193712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605" name="Google Shape;605;p26"/>
          <p:cNvSpPr txBox="1"/>
          <p:nvPr/>
        </p:nvSpPr>
        <p:spPr>
          <a:xfrm>
            <a:off x="1349647" y="15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606" name="Google Shape;606;p26"/>
          <p:cNvSpPr txBox="1"/>
          <p:nvPr/>
        </p:nvSpPr>
        <p:spPr>
          <a:xfrm>
            <a:off x="357018" y="289897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607" name="Google Shape;607;p26"/>
          <p:cNvSpPr txBox="1"/>
          <p:nvPr/>
        </p:nvSpPr>
        <p:spPr>
          <a:xfrm>
            <a:off x="1360533" y="31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608" name="Google Shape;608;p26"/>
          <p:cNvSpPr txBox="1"/>
          <p:nvPr/>
        </p:nvSpPr>
        <p:spPr>
          <a:xfrm>
            <a:off x="1355090" y="27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609" name="Google Shape;609;p26"/>
          <p:cNvSpPr txBox="1"/>
          <p:nvPr/>
        </p:nvSpPr>
        <p:spPr>
          <a:xfrm>
            <a:off x="357018" y="403079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610" name="Google Shape;610;p26"/>
          <p:cNvSpPr txBox="1"/>
          <p:nvPr/>
        </p:nvSpPr>
        <p:spPr>
          <a:xfrm>
            <a:off x="1354167" y="43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611" name="Google Shape;611;p26"/>
          <p:cNvSpPr txBox="1"/>
          <p:nvPr/>
        </p:nvSpPr>
        <p:spPr>
          <a:xfrm>
            <a:off x="1348724" y="3902353"/>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612" name="Google Shape;612;p26"/>
          <p:cNvSpPr txBox="1"/>
          <p:nvPr/>
        </p:nvSpPr>
        <p:spPr>
          <a:xfrm>
            <a:off x="3284580"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Arial"/>
              <a:ea typeface="Arial"/>
              <a:cs typeface="Arial"/>
              <a:sym typeface="Arial"/>
            </a:endParaRPr>
          </a:p>
        </p:txBody>
      </p:sp>
      <p:sp>
        <p:nvSpPr>
          <p:cNvPr id="613" name="Google Shape;613;p26"/>
          <p:cNvSpPr txBox="1"/>
          <p:nvPr/>
        </p:nvSpPr>
        <p:spPr>
          <a:xfrm>
            <a:off x="4612637"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Arial"/>
              <a:ea typeface="Arial"/>
              <a:cs typeface="Arial"/>
              <a:sym typeface="Arial"/>
            </a:endParaRPr>
          </a:p>
        </p:txBody>
      </p:sp>
      <p:sp>
        <p:nvSpPr>
          <p:cNvPr id="614" name="Google Shape;614;p26"/>
          <p:cNvSpPr txBox="1"/>
          <p:nvPr/>
        </p:nvSpPr>
        <p:spPr>
          <a:xfrm>
            <a:off x="5925471"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Arial"/>
              <a:ea typeface="Arial"/>
              <a:cs typeface="Arial"/>
              <a:sym typeface="Arial"/>
            </a:endParaRPr>
          </a:p>
        </p:txBody>
      </p:sp>
      <p:sp>
        <p:nvSpPr>
          <p:cNvPr id="615" name="Google Shape;615;p26"/>
          <p:cNvSpPr txBox="1"/>
          <p:nvPr/>
        </p:nvSpPr>
        <p:spPr>
          <a:xfrm>
            <a:off x="7238305"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Arial"/>
              <a:ea typeface="Arial"/>
              <a:cs typeface="Arial"/>
              <a:sym typeface="Arial"/>
            </a:endParaRPr>
          </a:p>
        </p:txBody>
      </p:sp>
      <p:sp>
        <p:nvSpPr>
          <p:cNvPr id="616" name="Google Shape;616;p26"/>
          <p:cNvSpPr txBox="1"/>
          <p:nvPr/>
        </p:nvSpPr>
        <p:spPr>
          <a:xfrm>
            <a:off x="1956523" y="4563910"/>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Arial"/>
              <a:ea typeface="Arial"/>
              <a:cs typeface="Arial"/>
              <a:sym typeface="Arial"/>
            </a:endParaRPr>
          </a:p>
        </p:txBody>
      </p:sp>
      <p:cxnSp>
        <p:nvCxnSpPr>
          <p:cNvPr id="617" name="Google Shape;617;p26"/>
          <p:cNvCxnSpPr/>
          <p:nvPr/>
        </p:nvCxnSpPr>
        <p:spPr>
          <a:xfrm>
            <a:off x="4973588" y="2996428"/>
            <a:ext cx="1319248" cy="1034363"/>
          </a:xfrm>
          <a:prstGeom prst="straightConnector1">
            <a:avLst/>
          </a:prstGeom>
          <a:noFill/>
          <a:ln w="38100" cap="flat" cmpd="sng">
            <a:solidFill>
              <a:srgbClr val="00B0F0"/>
            </a:solidFill>
            <a:prstDash val="solid"/>
            <a:round/>
            <a:headEnd type="none" w="sm" len="sm"/>
            <a:tailEnd type="stealth" w="med" len="med"/>
          </a:ln>
        </p:spPr>
      </p:cxnSp>
      <p:pic>
        <p:nvPicPr>
          <p:cNvPr id="618" name="Google Shape;618;p26" descr="Circuit diagram showing a DFF. There is an input on the left, an output on the right, and a clock signal on top. The DFF outputs the input given at the previous time period based on the clock signal" title="DFF Circuit Diagram"/>
          <p:cNvPicPr preferRelativeResize="0"/>
          <p:nvPr/>
        </p:nvPicPr>
        <p:blipFill rotWithShape="1">
          <a:blip r:embed="rId3">
            <a:alphaModFix/>
          </a:blip>
          <a:srcRect/>
          <a:stretch/>
        </p:blipFill>
        <p:spPr>
          <a:xfrm>
            <a:off x="3654347" y="5203122"/>
            <a:ext cx="2571750" cy="1219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Sequential Chips</a:t>
            </a:r>
            <a:endParaRPr/>
          </a:p>
        </p:txBody>
      </p:sp>
      <p:sp>
        <p:nvSpPr>
          <p:cNvPr id="624" name="Google Shape;624;p6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 category of chips that utilize the clock signal, in addition to any combinational logic</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Capable of:</a:t>
            </a:r>
            <a:endParaRPr dirty="0"/>
          </a:p>
          <a:p>
            <a:pPr marL="640080" lvl="1" indent="-283464" algn="l" rtl="0">
              <a:lnSpc>
                <a:spcPct val="110000"/>
              </a:lnSpc>
              <a:spcBef>
                <a:spcPts val="24"/>
              </a:spcBef>
              <a:spcAft>
                <a:spcPts val="0"/>
              </a:spcAft>
              <a:buSzPts val="2420"/>
              <a:buChar char="▪"/>
            </a:pPr>
            <a:r>
              <a:rPr lang="en-US" dirty="0"/>
              <a:t>Maintaining state</a:t>
            </a:r>
            <a:endParaRPr dirty="0"/>
          </a:p>
          <a:p>
            <a:pPr marL="640080" lvl="1" indent="-283464" algn="l" rtl="0">
              <a:lnSpc>
                <a:spcPct val="110000"/>
              </a:lnSpc>
              <a:spcBef>
                <a:spcPts val="24"/>
              </a:spcBef>
              <a:spcAft>
                <a:spcPts val="0"/>
              </a:spcAft>
              <a:buSzPts val="2420"/>
              <a:buChar char="▪"/>
            </a:pPr>
            <a:r>
              <a:rPr lang="en-US" dirty="0"/>
              <a:t>Optionally, acting on that state and the current inputs</a:t>
            </a:r>
            <a:endParaRPr dirty="0"/>
          </a:p>
          <a:p>
            <a:pPr marL="1051560" lvl="2" indent="-274320" algn="l" rtl="0">
              <a:lnSpc>
                <a:spcPct val="110000"/>
              </a:lnSpc>
              <a:spcBef>
                <a:spcPts val="0"/>
              </a:spcBef>
              <a:spcAft>
                <a:spcPts val="0"/>
              </a:spcAft>
              <a:buSzPts val="2200"/>
              <a:buChar char="•"/>
            </a:pPr>
            <a:r>
              <a:rPr lang="en-US" dirty="0"/>
              <a:t>Can incorporate combinational logic as well</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Constructed from:</a:t>
            </a:r>
            <a:endParaRPr dirty="0"/>
          </a:p>
          <a:p>
            <a:pPr marL="640080" lvl="1" indent="-283464" algn="l" rtl="0">
              <a:lnSpc>
                <a:spcPct val="110000"/>
              </a:lnSpc>
              <a:spcBef>
                <a:spcPts val="24"/>
              </a:spcBef>
              <a:spcAft>
                <a:spcPts val="0"/>
              </a:spcAft>
              <a:buSzPts val="2420"/>
              <a:buChar char="▪"/>
            </a:pPr>
            <a:r>
              <a:rPr lang="en-US" dirty="0"/>
              <a:t>DFFs</a:t>
            </a:r>
            <a:endParaRPr dirty="0"/>
          </a:p>
          <a:p>
            <a:pPr marL="640080" lvl="1" indent="-283464" algn="l" rtl="0">
              <a:lnSpc>
                <a:spcPct val="110000"/>
              </a:lnSpc>
              <a:spcBef>
                <a:spcPts val="24"/>
              </a:spcBef>
              <a:spcAft>
                <a:spcPts val="0"/>
              </a:spcAft>
              <a:buSzPts val="2420"/>
              <a:buChar char="▪"/>
            </a:pPr>
            <a:r>
              <a:rPr lang="en-US" dirty="0"/>
              <a:t>Combinational logic (which is entirely constructed from Nand)</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25" name="Google Shape;625;p6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Sequential Chips</a:t>
            </a:r>
            <a:endParaRPr/>
          </a:p>
        </p:txBody>
      </p:sp>
      <p:sp>
        <p:nvSpPr>
          <p:cNvPr id="631" name="Google Shape;631;p6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35</a:t>
            </a:fld>
            <a:endParaRPr/>
          </a:p>
        </p:txBody>
      </p:sp>
      <p:sp>
        <p:nvSpPr>
          <p:cNvPr id="632" name="Google Shape;632;p68"/>
          <p:cNvSpPr/>
          <p:nvPr/>
        </p:nvSpPr>
        <p:spPr>
          <a:xfrm>
            <a:off x="1564971" y="2279630"/>
            <a:ext cx="5990094" cy="3130657"/>
          </a:xfrm>
          <a:prstGeom prst="rect">
            <a:avLst/>
          </a:prstGeom>
          <a:solidFill>
            <a:srgbClr val="D8D8D8"/>
          </a:solidFill>
          <a:ln w="381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3" name="Google Shape;633;p68"/>
          <p:cNvSpPr/>
          <p:nvPr/>
        </p:nvSpPr>
        <p:spPr>
          <a:xfrm>
            <a:off x="4347275" y="5022830"/>
            <a:ext cx="449450" cy="387457"/>
          </a:xfrm>
          <a:prstGeom prst="triangle">
            <a:avLst>
              <a:gd name="adj" fmla="val 50000"/>
            </a:avLst>
          </a:prstGeom>
          <a:solidFill>
            <a:schemeClr val="lt1"/>
          </a:solidFill>
          <a:ln w="381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34" name="Google Shape;634;p68"/>
          <p:cNvCxnSpPr/>
          <p:nvPr/>
        </p:nvCxnSpPr>
        <p:spPr>
          <a:xfrm>
            <a:off x="950530" y="3511423"/>
            <a:ext cx="1657350" cy="0"/>
          </a:xfrm>
          <a:prstGeom prst="straightConnector1">
            <a:avLst/>
          </a:prstGeom>
          <a:noFill/>
          <a:ln w="38100" cap="flat" cmpd="sng">
            <a:solidFill>
              <a:schemeClr val="dk1"/>
            </a:solidFill>
            <a:prstDash val="solid"/>
            <a:round/>
            <a:headEnd type="none" w="sm" len="sm"/>
            <a:tailEnd type="triangle" w="med" len="med"/>
          </a:ln>
        </p:spPr>
      </p:cxnSp>
      <p:cxnSp>
        <p:nvCxnSpPr>
          <p:cNvPr id="635" name="Google Shape;635;p68"/>
          <p:cNvCxnSpPr/>
          <p:nvPr/>
        </p:nvCxnSpPr>
        <p:spPr>
          <a:xfrm>
            <a:off x="6719542" y="3517836"/>
            <a:ext cx="1808010" cy="0"/>
          </a:xfrm>
          <a:prstGeom prst="straightConnector1">
            <a:avLst/>
          </a:prstGeom>
          <a:noFill/>
          <a:ln w="38100" cap="flat" cmpd="sng">
            <a:solidFill>
              <a:schemeClr val="dk1"/>
            </a:solidFill>
            <a:prstDash val="solid"/>
            <a:round/>
            <a:headEnd type="none" w="sm" len="sm"/>
            <a:tailEnd type="triangle" w="med" len="med"/>
          </a:ln>
        </p:spPr>
      </p:cxnSp>
      <p:sp>
        <p:nvSpPr>
          <p:cNvPr id="636" name="Google Shape;636;p68"/>
          <p:cNvSpPr/>
          <p:nvPr/>
        </p:nvSpPr>
        <p:spPr>
          <a:xfrm>
            <a:off x="2607880" y="2732606"/>
            <a:ext cx="1611630" cy="1610791"/>
          </a:xfrm>
          <a:prstGeom prst="rect">
            <a:avLst/>
          </a:prstGeom>
          <a:solidFill>
            <a:srgbClr val="FFC000"/>
          </a:solid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Combinational Logic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urier New"/>
                <a:ea typeface="Courier New"/>
                <a:cs typeface="Courier New"/>
                <a:sym typeface="Courier New"/>
              </a:rPr>
              <a:t>f</a:t>
            </a:r>
            <a:endParaRPr sz="1400" b="0" i="0" u="none" strike="noStrike" cap="none">
              <a:solidFill>
                <a:srgbClr val="000000"/>
              </a:solidFill>
              <a:latin typeface="Arial"/>
              <a:ea typeface="Arial"/>
              <a:cs typeface="Arial"/>
              <a:sym typeface="Arial"/>
            </a:endParaRPr>
          </a:p>
        </p:txBody>
      </p:sp>
      <p:sp>
        <p:nvSpPr>
          <p:cNvPr id="637" name="Google Shape;637;p68"/>
          <p:cNvSpPr/>
          <p:nvPr/>
        </p:nvSpPr>
        <p:spPr>
          <a:xfrm>
            <a:off x="4974599" y="2479563"/>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DFF</a:t>
            </a:r>
            <a:endParaRPr sz="1400" b="0" i="0" u="none" strike="noStrike" cap="none">
              <a:solidFill>
                <a:srgbClr val="000000"/>
              </a:solidFill>
              <a:latin typeface="Calibri"/>
              <a:ea typeface="Calibri"/>
              <a:cs typeface="Calibri"/>
              <a:sym typeface="Calibri"/>
            </a:endParaRPr>
          </a:p>
        </p:txBody>
      </p:sp>
      <p:cxnSp>
        <p:nvCxnSpPr>
          <p:cNvPr id="638" name="Google Shape;638;p68"/>
          <p:cNvCxnSpPr/>
          <p:nvPr/>
        </p:nvCxnSpPr>
        <p:spPr>
          <a:xfrm>
            <a:off x="2240280" y="4169570"/>
            <a:ext cx="367600" cy="0"/>
          </a:xfrm>
          <a:prstGeom prst="straightConnector1">
            <a:avLst/>
          </a:prstGeom>
          <a:noFill/>
          <a:ln w="38100" cap="flat" cmpd="sng">
            <a:solidFill>
              <a:schemeClr val="dk1"/>
            </a:solidFill>
            <a:prstDash val="solid"/>
            <a:round/>
            <a:headEnd type="none" w="sm" len="sm"/>
            <a:tailEnd type="triangle" w="med" len="med"/>
          </a:ln>
        </p:spPr>
      </p:cxnSp>
      <p:cxnSp>
        <p:nvCxnSpPr>
          <p:cNvPr id="639" name="Google Shape;639;p68"/>
          <p:cNvCxnSpPr/>
          <p:nvPr/>
        </p:nvCxnSpPr>
        <p:spPr>
          <a:xfrm>
            <a:off x="4202495" y="3511423"/>
            <a:ext cx="369505" cy="0"/>
          </a:xfrm>
          <a:prstGeom prst="straightConnector1">
            <a:avLst/>
          </a:prstGeom>
          <a:noFill/>
          <a:ln w="38100" cap="flat" cmpd="sng">
            <a:solidFill>
              <a:schemeClr val="dk1"/>
            </a:solidFill>
            <a:prstDash val="solid"/>
            <a:round/>
            <a:headEnd type="none" w="sm" len="sm"/>
            <a:tailEnd type="triangle" w="med" len="med"/>
          </a:ln>
        </p:spPr>
      </p:cxnSp>
      <p:sp>
        <p:nvSpPr>
          <p:cNvPr id="640" name="Google Shape;640;p68"/>
          <p:cNvSpPr/>
          <p:nvPr/>
        </p:nvSpPr>
        <p:spPr>
          <a:xfrm>
            <a:off x="6420901" y="2799356"/>
            <a:ext cx="298641" cy="1436961"/>
          </a:xfrm>
          <a:prstGeom prst="rightBrace">
            <a:avLst>
              <a:gd name="adj1" fmla="val 58333"/>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41" name="Google Shape;641;p68"/>
          <p:cNvSpPr/>
          <p:nvPr/>
        </p:nvSpPr>
        <p:spPr>
          <a:xfrm rot="10800000">
            <a:off x="4609911" y="2792942"/>
            <a:ext cx="298641" cy="1436961"/>
          </a:xfrm>
          <a:prstGeom prst="rightBrace">
            <a:avLst>
              <a:gd name="adj1" fmla="val 58333"/>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642" name="Google Shape;642;p68"/>
          <p:cNvCxnSpPr/>
          <p:nvPr/>
        </p:nvCxnSpPr>
        <p:spPr>
          <a:xfrm>
            <a:off x="2215325" y="4638330"/>
            <a:ext cx="4789170" cy="0"/>
          </a:xfrm>
          <a:prstGeom prst="straightConnector1">
            <a:avLst/>
          </a:prstGeom>
          <a:noFill/>
          <a:ln w="38100" cap="flat" cmpd="sng">
            <a:solidFill>
              <a:schemeClr val="dk1"/>
            </a:solidFill>
            <a:prstDash val="solid"/>
            <a:round/>
            <a:headEnd type="none" w="sm" len="sm"/>
            <a:tailEnd type="none" w="sm" len="sm"/>
          </a:ln>
        </p:spPr>
      </p:cxnSp>
      <p:cxnSp>
        <p:nvCxnSpPr>
          <p:cNvPr id="643" name="Google Shape;643;p68"/>
          <p:cNvCxnSpPr/>
          <p:nvPr/>
        </p:nvCxnSpPr>
        <p:spPr>
          <a:xfrm>
            <a:off x="2240280" y="4149784"/>
            <a:ext cx="0" cy="488546"/>
          </a:xfrm>
          <a:prstGeom prst="straightConnector1">
            <a:avLst/>
          </a:prstGeom>
          <a:noFill/>
          <a:ln w="38100" cap="flat" cmpd="sng">
            <a:solidFill>
              <a:schemeClr val="dk1"/>
            </a:solidFill>
            <a:prstDash val="solid"/>
            <a:round/>
            <a:headEnd type="none" w="sm" len="sm"/>
            <a:tailEnd type="none" w="sm" len="sm"/>
          </a:ln>
        </p:spPr>
      </p:cxnSp>
      <p:cxnSp>
        <p:nvCxnSpPr>
          <p:cNvPr id="644" name="Google Shape;644;p68"/>
          <p:cNvCxnSpPr/>
          <p:nvPr/>
        </p:nvCxnSpPr>
        <p:spPr>
          <a:xfrm>
            <a:off x="7004495" y="3538001"/>
            <a:ext cx="0" cy="1100329"/>
          </a:xfrm>
          <a:prstGeom prst="straightConnector1">
            <a:avLst/>
          </a:prstGeom>
          <a:noFill/>
          <a:ln w="38100" cap="flat" cmpd="sng">
            <a:solidFill>
              <a:schemeClr val="dk1"/>
            </a:solidFill>
            <a:prstDash val="solid"/>
            <a:round/>
            <a:headEnd type="none" w="sm" len="sm"/>
            <a:tailEnd type="none" w="sm" len="sm"/>
          </a:ln>
        </p:spPr>
      </p:cxnSp>
      <p:sp>
        <p:nvSpPr>
          <p:cNvPr id="645" name="Google Shape;645;p68"/>
          <p:cNvSpPr txBox="1"/>
          <p:nvPr/>
        </p:nvSpPr>
        <p:spPr>
          <a:xfrm>
            <a:off x="7786133" y="3047523"/>
            <a:ext cx="128658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output</a:t>
            </a:r>
            <a:endParaRPr sz="1400" b="0" i="0" u="none" strike="noStrike" cap="none">
              <a:solidFill>
                <a:srgbClr val="000000"/>
              </a:solidFill>
              <a:latin typeface="Arial"/>
              <a:ea typeface="Arial"/>
              <a:cs typeface="Arial"/>
              <a:sym typeface="Arial"/>
            </a:endParaRPr>
          </a:p>
        </p:txBody>
      </p:sp>
      <p:sp>
        <p:nvSpPr>
          <p:cNvPr id="646" name="Google Shape;646;p68"/>
          <p:cNvSpPr txBox="1"/>
          <p:nvPr/>
        </p:nvSpPr>
        <p:spPr>
          <a:xfrm>
            <a:off x="1886707" y="1495021"/>
            <a:ext cx="56683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output(</a:t>
            </a:r>
            <a:r>
              <a:rPr lang="en-US" sz="2000" b="1" i="0" u="none" strike="noStrike" cap="none">
                <a:solidFill>
                  <a:srgbClr val="00B0F0"/>
                </a:solidFill>
                <a:latin typeface="Courier New"/>
                <a:ea typeface="Courier New"/>
                <a:cs typeface="Courier New"/>
                <a:sym typeface="Courier New"/>
              </a:rPr>
              <a:t>t</a:t>
            </a:r>
            <a:r>
              <a:rPr lang="en-US" sz="2000" b="1" i="0" u="none" strike="noStrike" cap="none">
                <a:solidFill>
                  <a:schemeClr val="dk1"/>
                </a:solidFill>
                <a:latin typeface="Courier New"/>
                <a:ea typeface="Courier New"/>
                <a:cs typeface="Courier New"/>
                <a:sym typeface="Courier New"/>
              </a:rPr>
              <a:t>) = </a:t>
            </a:r>
            <a:r>
              <a:rPr lang="en-US" sz="2000" b="1" i="1" u="none" strike="noStrike" cap="none">
                <a:solidFill>
                  <a:srgbClr val="FFC000"/>
                </a:solidFill>
                <a:latin typeface="Courier New"/>
                <a:ea typeface="Courier New"/>
                <a:cs typeface="Courier New"/>
                <a:sym typeface="Courier New"/>
              </a:rPr>
              <a:t>f</a:t>
            </a:r>
            <a:r>
              <a:rPr lang="en-US" sz="2000" b="1" i="0" u="none" strike="noStrike" cap="none">
                <a:solidFill>
                  <a:schemeClr val="dk1"/>
                </a:solidFill>
                <a:latin typeface="Courier New"/>
                <a:ea typeface="Courier New"/>
                <a:cs typeface="Courier New"/>
                <a:sym typeface="Courier New"/>
              </a:rPr>
              <a:t>(state(</a:t>
            </a:r>
            <a:r>
              <a:rPr lang="en-US" sz="2000" b="1" i="0" u="none" strike="noStrike" cap="none">
                <a:solidFill>
                  <a:srgbClr val="00B0F0"/>
                </a:solidFill>
                <a:latin typeface="Courier New"/>
                <a:ea typeface="Courier New"/>
                <a:cs typeface="Courier New"/>
                <a:sym typeface="Courier New"/>
              </a:rPr>
              <a:t>t-1</a:t>
            </a:r>
            <a:r>
              <a:rPr lang="en-US" sz="2000" b="1" i="0" u="none" strike="noStrike" cap="none">
                <a:solidFill>
                  <a:schemeClr val="dk1"/>
                </a:solidFill>
                <a:latin typeface="Courier New"/>
                <a:ea typeface="Courier New"/>
                <a:cs typeface="Courier New"/>
                <a:sym typeface="Courier New"/>
              </a:rPr>
              <a:t>), input(</a:t>
            </a:r>
            <a:r>
              <a:rPr lang="en-US" sz="2000" b="1" i="0" u="none" strike="noStrike" cap="none">
                <a:solidFill>
                  <a:srgbClr val="00B0F0"/>
                </a:solidFill>
                <a:latin typeface="Courier New"/>
                <a:ea typeface="Courier New"/>
                <a:cs typeface="Courier New"/>
                <a:sym typeface="Courier New"/>
              </a:rPr>
              <a:t>t</a:t>
            </a:r>
            <a:r>
              <a:rPr lang="en-US" sz="2000" b="1" i="0" u="none" strike="noStrike" cap="none">
                <a:solidFill>
                  <a:schemeClr val="dk1"/>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p:txBody>
      </p:sp>
      <p:sp>
        <p:nvSpPr>
          <p:cNvPr id="647" name="Google Shape;647;p68"/>
          <p:cNvSpPr/>
          <p:nvPr/>
        </p:nvSpPr>
        <p:spPr>
          <a:xfrm>
            <a:off x="5566860" y="2866861"/>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8" name="Google Shape;648;p68"/>
          <p:cNvSpPr/>
          <p:nvPr/>
        </p:nvSpPr>
        <p:spPr>
          <a:xfrm>
            <a:off x="4974599" y="3172969"/>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DFF</a:t>
            </a:r>
            <a:endParaRPr sz="1400" b="0" i="0" u="none" strike="noStrike" cap="none">
              <a:solidFill>
                <a:srgbClr val="000000"/>
              </a:solidFill>
              <a:latin typeface="Calibri"/>
              <a:ea typeface="Calibri"/>
              <a:cs typeface="Calibri"/>
              <a:sym typeface="Calibri"/>
            </a:endParaRPr>
          </a:p>
        </p:txBody>
      </p:sp>
      <p:sp>
        <p:nvSpPr>
          <p:cNvPr id="649" name="Google Shape;649;p68"/>
          <p:cNvSpPr/>
          <p:nvPr/>
        </p:nvSpPr>
        <p:spPr>
          <a:xfrm>
            <a:off x="5566860" y="3560267"/>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0" name="Google Shape;650;p68"/>
          <p:cNvSpPr/>
          <p:nvPr/>
        </p:nvSpPr>
        <p:spPr>
          <a:xfrm>
            <a:off x="4973663" y="3866375"/>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DFF</a:t>
            </a:r>
            <a:endParaRPr sz="1400" b="0" i="0" u="none" strike="noStrike" cap="none">
              <a:solidFill>
                <a:srgbClr val="000000"/>
              </a:solidFill>
              <a:latin typeface="Calibri"/>
              <a:ea typeface="Calibri"/>
              <a:cs typeface="Calibri"/>
              <a:sym typeface="Calibri"/>
            </a:endParaRPr>
          </a:p>
        </p:txBody>
      </p:sp>
      <p:sp>
        <p:nvSpPr>
          <p:cNvPr id="651" name="Google Shape;651;p68"/>
          <p:cNvSpPr/>
          <p:nvPr/>
        </p:nvSpPr>
        <p:spPr>
          <a:xfrm>
            <a:off x="5565924" y="4253673"/>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2" name="Google Shape;652;p68"/>
          <p:cNvSpPr txBox="1"/>
          <p:nvPr/>
        </p:nvSpPr>
        <p:spPr>
          <a:xfrm>
            <a:off x="302351" y="3047523"/>
            <a:ext cx="12865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input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DFF Specification: </a:t>
            </a:r>
            <a:endParaRPr>
              <a:latin typeface="Courier New"/>
              <a:ea typeface="Courier New"/>
              <a:cs typeface="Courier New"/>
              <a:sym typeface="Courier New"/>
            </a:endParaRPr>
          </a:p>
          <a:p>
            <a:pPr marL="0" lvl="0" indent="0" algn="l" rtl="0">
              <a:lnSpc>
                <a:spcPct val="110000"/>
              </a:lnSpc>
              <a:spcBef>
                <a:spcPts val="440"/>
              </a:spcBef>
              <a:spcAft>
                <a:spcPts val="0"/>
              </a:spcAft>
              <a:buSzPts val="2080"/>
              <a:buNone/>
            </a:pPr>
            <a:endParaRPr>
              <a:latin typeface="Courier New"/>
              <a:ea typeface="Courier New"/>
              <a:cs typeface="Courier New"/>
              <a:sym typeface="Courier New"/>
            </a:endParaRPr>
          </a:p>
          <a:p>
            <a:pPr marL="0" lvl="0" indent="457200" algn="l" rtl="0">
              <a:lnSpc>
                <a:spcPct val="110000"/>
              </a:lnSpc>
              <a:spcBef>
                <a:spcPts val="440"/>
              </a:spcBef>
              <a:spcAft>
                <a:spcPts val="0"/>
              </a:spcAft>
              <a:buSzPts val="2080"/>
              <a:buNone/>
            </a:pPr>
            <a:r>
              <a:rPr lang="en-US" b="1">
                <a:latin typeface="Courier New"/>
                <a:ea typeface="Courier New"/>
                <a:cs typeface="Courier New"/>
                <a:sym typeface="Courier New"/>
              </a:rPr>
              <a:t>out(t) = in(t-1)</a:t>
            </a:r>
            <a:endParaRPr b="1"/>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659" name="Google Shape;659;p6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 Flip-Flop: Time Series</a:t>
            </a:r>
            <a:endParaRPr dirty="0"/>
          </a:p>
        </p:txBody>
      </p:sp>
      <p:sp>
        <p:nvSpPr>
          <p:cNvPr id="660" name="Google Shape;660;p6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36</a:t>
            </a:fld>
            <a:endParaRPr/>
          </a:p>
        </p:txBody>
      </p:sp>
      <p:pic>
        <p:nvPicPr>
          <p:cNvPr id="661" name="Google Shape;661;p65" descr="Circuit diagram showing a DFF. There is an input on the left, an output on the right, and a clock signal on top. The DFF outputs the input given at the previous time period based on the clock signal"/>
          <p:cNvPicPr preferRelativeResize="0"/>
          <p:nvPr/>
        </p:nvPicPr>
        <p:blipFill rotWithShape="1">
          <a:blip r:embed="rId3">
            <a:alphaModFix/>
          </a:blip>
          <a:srcRect/>
          <a:stretch/>
        </p:blipFill>
        <p:spPr>
          <a:xfrm>
            <a:off x="5217191" y="707843"/>
            <a:ext cx="2590236" cy="1227964"/>
          </a:xfrm>
          <a:prstGeom prst="rect">
            <a:avLst/>
          </a:prstGeom>
          <a:noFill/>
          <a:ln>
            <a:noFill/>
          </a:ln>
        </p:spPr>
      </p:pic>
      <p:graphicFrame>
        <p:nvGraphicFramePr>
          <p:cNvPr id="662" name="Google Shape;662;p65" descr="Time series table showing the values of in and out for a DFF gate.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 of in from the previous time section becomes the out for any given time section. The example given is out when t=3. In order to determine its value, you have to look at in when t=2. When t=2, in is 1, so out when t=3 will also be 1" title="Time Series Table of DFF Gate"/>
          <p:cNvGraphicFramePr/>
          <p:nvPr/>
        </p:nvGraphicFramePr>
        <p:xfrm>
          <a:off x="774063" y="3346125"/>
          <a:ext cx="7417400" cy="1983600"/>
        </p:xfrm>
        <a:graphic>
          <a:graphicData uri="http://schemas.openxmlformats.org/drawingml/2006/table">
            <a:tbl>
              <a:tblPr>
                <a:noFill/>
              </a:tblPr>
              <a:tblGrid>
                <a:gridCol w="9828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63" name="Google Shape;663;p65"/>
          <p:cNvSpPr txBox="1"/>
          <p:nvPr/>
        </p:nvSpPr>
        <p:spPr>
          <a:xfrm>
            <a:off x="7925" y="5947500"/>
            <a:ext cx="9144000" cy="91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600" b="0" i="0" u="none" strike="noStrike" cap="none">
                <a:solidFill>
                  <a:srgbClr val="000000"/>
                </a:solidFill>
                <a:latin typeface="Calibri"/>
                <a:ea typeface="Calibri"/>
                <a:cs typeface="Calibri"/>
                <a:sym typeface="Calibri"/>
              </a:rPr>
              <a:t>Example: </a:t>
            </a:r>
            <a:r>
              <a:rPr lang="en-US" sz="2600" b="1" i="0" u="none" strike="noStrike" cap="none">
                <a:solidFill>
                  <a:schemeClr val="dk1"/>
                </a:solidFill>
                <a:highlight>
                  <a:srgbClr val="E6B8AF"/>
                </a:highlight>
                <a:latin typeface="Courier New"/>
                <a:ea typeface="Courier New"/>
                <a:cs typeface="Courier New"/>
                <a:sym typeface="Courier New"/>
              </a:rPr>
              <a:t>out(t=3)</a:t>
            </a:r>
            <a:r>
              <a:rPr lang="en-US" sz="2600" b="1" i="0" u="none" strike="noStrike" cap="none">
                <a:solidFill>
                  <a:schemeClr val="dk1"/>
                </a:solidFill>
                <a:latin typeface="Courier New"/>
                <a:ea typeface="Courier New"/>
                <a:cs typeface="Courier New"/>
                <a:sym typeface="Courier New"/>
              </a:rPr>
              <a:t> = </a:t>
            </a:r>
            <a:r>
              <a:rPr lang="en-US" sz="2600" b="1" i="0" u="none" strike="noStrike" cap="none">
                <a:solidFill>
                  <a:schemeClr val="dk1"/>
                </a:solidFill>
                <a:highlight>
                  <a:srgbClr val="FFF2CC"/>
                </a:highlight>
                <a:latin typeface="Courier New"/>
                <a:ea typeface="Courier New"/>
                <a:cs typeface="Courier New"/>
                <a:sym typeface="Courier New"/>
              </a:rPr>
              <a:t>in(t=2)</a:t>
            </a:r>
            <a:endParaRPr sz="2600" b="0" i="0" u="none" strike="noStrike" cap="none">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1: Specification</a:t>
            </a:r>
            <a:endParaRPr dirty="0"/>
          </a:p>
        </p:txBody>
      </p:sp>
      <p:sp>
        <p:nvSpPr>
          <p:cNvPr id="669" name="Google Shape;669;p6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Takes two inputs, </a:t>
            </a:r>
            <a:r>
              <a:rPr lang="en-US" dirty="0">
                <a:latin typeface="Courier New"/>
                <a:ea typeface="Courier New"/>
                <a:cs typeface="Courier New"/>
                <a:sym typeface="Courier New"/>
              </a:rPr>
              <a:t>a</a:t>
            </a:r>
            <a:r>
              <a:rPr lang="en-US" dirty="0"/>
              <a:t> and </a:t>
            </a:r>
            <a:r>
              <a:rPr lang="en-US" dirty="0">
                <a:latin typeface="Courier New"/>
                <a:ea typeface="Courier New"/>
                <a:cs typeface="Courier New"/>
                <a:sym typeface="Courier New"/>
              </a:rPr>
              <a:t>b</a:t>
            </a:r>
            <a:r>
              <a:rPr lang="en-US" dirty="0"/>
              <a:t>, and outputs the </a:t>
            </a:r>
            <a:r>
              <a:rPr lang="en-US" dirty="0" err="1">
                <a:latin typeface="Courier New"/>
                <a:ea typeface="Courier New"/>
                <a:cs typeface="Courier New"/>
                <a:sym typeface="Courier New"/>
              </a:rPr>
              <a:t>Xor</a:t>
            </a:r>
            <a:r>
              <a:rPr lang="en-US" dirty="0"/>
              <a:t> of them</a:t>
            </a:r>
            <a:endParaRPr dirty="0"/>
          </a:p>
          <a:p>
            <a:pPr marL="640080" lvl="1" indent="-283464" algn="l" rtl="0">
              <a:lnSpc>
                <a:spcPct val="110000"/>
              </a:lnSpc>
              <a:spcBef>
                <a:spcPts val="24"/>
              </a:spcBef>
              <a:spcAft>
                <a:spcPts val="0"/>
              </a:spcAft>
              <a:buSzPts val="2420"/>
              <a:buChar char="▪"/>
            </a:pPr>
            <a:r>
              <a:rPr lang="en-US" dirty="0"/>
              <a:t>Note that out at time </a:t>
            </a:r>
            <a:r>
              <a:rPr lang="en-US" dirty="0">
                <a:latin typeface="Courier New"/>
                <a:ea typeface="Courier New"/>
                <a:cs typeface="Courier New"/>
                <a:sym typeface="Courier New"/>
              </a:rPr>
              <a:t>t</a:t>
            </a:r>
            <a:r>
              <a:rPr lang="en-US" dirty="0"/>
              <a:t> is determined by </a:t>
            </a:r>
            <a:r>
              <a:rPr lang="en-US" dirty="0">
                <a:latin typeface="Courier New"/>
                <a:ea typeface="Courier New"/>
                <a:cs typeface="Courier New"/>
                <a:sym typeface="Courier New"/>
              </a:rPr>
              <a:t>a</a:t>
            </a:r>
            <a:r>
              <a:rPr lang="en-US" dirty="0"/>
              <a:t> and </a:t>
            </a:r>
            <a:r>
              <a:rPr lang="en-US" dirty="0">
                <a:latin typeface="Courier New"/>
                <a:ea typeface="Courier New"/>
                <a:cs typeface="Courier New"/>
                <a:sym typeface="Courier New"/>
              </a:rPr>
              <a:t>b</a:t>
            </a:r>
            <a:r>
              <a:rPr lang="en-US" dirty="0"/>
              <a:t> at time </a:t>
            </a:r>
            <a:r>
              <a:rPr lang="en-US" dirty="0">
                <a:latin typeface="Courier New"/>
                <a:ea typeface="Courier New"/>
                <a:cs typeface="Courier New"/>
                <a:sym typeface="Courier New"/>
              </a:rPr>
              <a:t>t-1</a:t>
            </a:r>
            <a:endParaRPr dirty="0"/>
          </a:p>
          <a:p>
            <a:pPr marL="640080" lvl="1" indent="-283464" algn="l" rtl="0">
              <a:lnSpc>
                <a:spcPct val="110000"/>
              </a:lnSpc>
              <a:spcBef>
                <a:spcPts val="24"/>
              </a:spcBef>
              <a:spcAft>
                <a:spcPts val="0"/>
              </a:spcAft>
              <a:buSzPts val="2420"/>
              <a:buChar char="▪"/>
            </a:pPr>
            <a:r>
              <a:rPr lang="en-US" dirty="0"/>
              <a:t>We will need to use a DFF</a:t>
            </a:r>
            <a:endParaRPr dirty="0"/>
          </a:p>
          <a:p>
            <a:pPr marL="0" lvl="0" indent="0" algn="l" rtl="0">
              <a:lnSpc>
                <a:spcPct val="110000"/>
              </a:lnSpc>
              <a:spcBef>
                <a:spcPts val="24"/>
              </a:spcBef>
              <a:spcAft>
                <a:spcPts val="0"/>
              </a:spcAft>
              <a:buSzPts val="2080"/>
              <a:buNone/>
            </a:pPr>
            <a:endParaRPr dirty="0"/>
          </a:p>
          <a:p>
            <a:pPr marL="347472" lvl="0" indent="-347472" algn="l" rtl="0">
              <a:lnSpc>
                <a:spcPct val="110000"/>
              </a:lnSpc>
              <a:spcBef>
                <a:spcPts val="440"/>
              </a:spcBef>
              <a:spcAft>
                <a:spcPts val="0"/>
              </a:spcAft>
              <a:buClr>
                <a:schemeClr val="hlink"/>
              </a:buClr>
              <a:buSzPts val="2080"/>
              <a:buChar char="❖"/>
            </a:pPr>
            <a:r>
              <a:rPr lang="en-US" dirty="0"/>
              <a:t>Exercise: Draw out the corresponding circuit diagram and HDL implementation</a:t>
            </a:r>
            <a:endParaRPr dirty="0"/>
          </a:p>
        </p:txBody>
      </p:sp>
      <p:sp>
        <p:nvSpPr>
          <p:cNvPr id="670" name="Google Shape;670;p6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1"/>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indent="-347472"/>
            <a:r>
              <a:rPr lang="en-US" sz="2600" b="0" i="0" u="none" strike="noStrike" cap="none" dirty="0">
                <a:solidFill>
                  <a:srgbClr val="000000"/>
                </a:solidFill>
                <a:latin typeface="Calibri"/>
                <a:ea typeface="Calibri"/>
                <a:cs typeface="Calibri"/>
                <a:sym typeface="Calibri"/>
              </a:rPr>
              <a:t>Example: </a:t>
            </a:r>
            <a:r>
              <a:rPr lang="en-US" sz="2600" b="1" i="0" u="none" strike="noStrike" cap="none" dirty="0">
                <a:solidFill>
                  <a:schemeClr val="dk1"/>
                </a:solidFill>
                <a:highlight>
                  <a:srgbClr val="E6B8AF"/>
                </a:highlight>
                <a:latin typeface="Courier New"/>
                <a:ea typeface="Courier New"/>
                <a:cs typeface="Courier New"/>
                <a:sym typeface="Courier New"/>
              </a:rPr>
              <a:t>out(t=3)</a:t>
            </a:r>
            <a:r>
              <a:rPr lang="en-US" sz="2600" b="1" i="0" u="none" strike="noStrike" cap="none" dirty="0">
                <a:solidFill>
                  <a:schemeClr val="dk1"/>
                </a:solidFill>
                <a:latin typeface="Courier New"/>
                <a:ea typeface="Courier New"/>
                <a:cs typeface="Courier New"/>
                <a:sym typeface="Courier New"/>
              </a:rPr>
              <a:t> = </a:t>
            </a:r>
            <a:r>
              <a:rPr lang="en-US" sz="2600" b="1" i="0" u="none" strike="noStrike" cap="none" dirty="0" err="1">
                <a:solidFill>
                  <a:schemeClr val="dk1"/>
                </a:solidFill>
                <a:latin typeface="Courier New"/>
                <a:ea typeface="Courier New"/>
                <a:cs typeface="Courier New"/>
                <a:sym typeface="Courier New"/>
              </a:rPr>
              <a:t>Xor</a:t>
            </a:r>
            <a:r>
              <a:rPr lang="en-US" sz="2600" b="1" i="0" u="none" strike="noStrike" cap="none" dirty="0">
                <a:solidFill>
                  <a:schemeClr val="dk1"/>
                </a:solidFill>
                <a:latin typeface="Courier New"/>
                <a:ea typeface="Courier New"/>
                <a:cs typeface="Courier New"/>
                <a:sym typeface="Courier New"/>
              </a:rPr>
              <a:t>(</a:t>
            </a:r>
            <a:r>
              <a:rPr lang="en-US" sz="2600" b="1" i="0" u="none" strike="noStrike" cap="none" dirty="0">
                <a:solidFill>
                  <a:schemeClr val="dk1"/>
                </a:solidFill>
                <a:highlight>
                  <a:srgbClr val="FFF2CC"/>
                </a:highlight>
                <a:latin typeface="Courier New"/>
                <a:ea typeface="Courier New"/>
                <a:cs typeface="Courier New"/>
                <a:sym typeface="Courier New"/>
              </a:rPr>
              <a:t>a(t=2)</a:t>
            </a:r>
            <a:r>
              <a:rPr lang="en-US" sz="2600" b="1" i="0" u="none" strike="noStrike" cap="none" dirty="0">
                <a:solidFill>
                  <a:schemeClr val="dk1"/>
                </a:solidFill>
                <a:latin typeface="Courier New"/>
                <a:ea typeface="Courier New"/>
                <a:cs typeface="Courier New"/>
                <a:sym typeface="Courier New"/>
              </a:rPr>
              <a:t>, </a:t>
            </a:r>
            <a:r>
              <a:rPr lang="en-US" sz="2600" b="1" i="0" u="none" strike="noStrike" cap="none" dirty="0">
                <a:solidFill>
                  <a:schemeClr val="dk1"/>
                </a:solidFill>
                <a:highlight>
                  <a:srgbClr val="C9DAF8"/>
                </a:highlight>
                <a:latin typeface="Courier New"/>
                <a:ea typeface="Courier New"/>
                <a:cs typeface="Courier New"/>
                <a:sym typeface="Courier New"/>
              </a:rPr>
              <a:t>b(t=2)</a:t>
            </a:r>
            <a:r>
              <a:rPr lang="en-US" sz="2600" b="1" i="0" u="none" strike="noStrike" cap="none" dirty="0">
                <a:solidFill>
                  <a:schemeClr val="dk1"/>
                </a:solidFill>
                <a:latin typeface="Courier New"/>
                <a:ea typeface="Courier New"/>
                <a:cs typeface="Courier New"/>
                <a:sym typeface="Courier New"/>
              </a:rPr>
              <a:t>)</a:t>
            </a:r>
            <a:endParaRPr lang="en-US" sz="2600" b="0" i="0" u="none" strike="noStrike" cap="none" dirty="0">
              <a:solidFill>
                <a:srgbClr val="000000"/>
              </a:solidFill>
              <a:latin typeface="Calibri"/>
              <a:ea typeface="Calibri"/>
              <a:cs typeface="Calibri"/>
              <a:sym typeface="Calibri"/>
            </a:endParaRPr>
          </a:p>
          <a:p>
            <a:pPr marL="347472" lvl="0" indent="-347472" algn="l" rtl="0">
              <a:lnSpc>
                <a:spcPct val="110000"/>
              </a:lnSpc>
              <a:spcBef>
                <a:spcPts val="440"/>
              </a:spcBef>
              <a:spcAft>
                <a:spcPts val="0"/>
              </a:spcAft>
              <a:buSzPts val="2080"/>
              <a:buFont typeface="Noto Sans Symbols"/>
              <a:buChar char="❖"/>
            </a:pPr>
            <a:endParaRPr lang="en-US" dirty="0"/>
          </a:p>
          <a:p>
            <a:pPr marL="347472" lvl="0" indent="-215392" algn="l" rtl="0">
              <a:lnSpc>
                <a:spcPct val="110000"/>
              </a:lnSpc>
              <a:spcBef>
                <a:spcPts val="440"/>
              </a:spcBef>
              <a:spcAft>
                <a:spcPts val="0"/>
              </a:spcAft>
              <a:buSzPts val="2080"/>
              <a:buFont typeface="Noto Sans Symbols"/>
              <a:buNone/>
            </a:pPr>
            <a:endParaRPr dirty="0"/>
          </a:p>
        </p:txBody>
      </p:sp>
      <p:sp>
        <p:nvSpPr>
          <p:cNvPr id="692" name="Google Shape;692;p7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1: Time Series</a:t>
            </a:r>
            <a:endParaRPr/>
          </a:p>
        </p:txBody>
      </p:sp>
      <p:sp>
        <p:nvSpPr>
          <p:cNvPr id="693" name="Google Shape;693;p7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38</a:t>
            </a:fld>
            <a:endParaRPr/>
          </a:p>
        </p:txBody>
      </p:sp>
      <p:graphicFrame>
        <p:nvGraphicFramePr>
          <p:cNvPr id="694" name="Google Shape;694;p71" descr="Time series table showing the values of in and out for the specification out(t) = Xor(a(t-1), b(t-1)). There are 9 columns, which from left to right are: &quot;pin&quot; which denotes which pin we are referring to, then 7 columns for t=0 through t=6, increasing by 1 from left to right, then a last column with ellipses denoting that the time series continues on. There are four rows, which from top to bottom are: a header row, a row for the a pin, a row for the b pin, and a row for the out pin.&#10;&#10;The key takeaway from the time series is that the values of a and b from the previous time section are what affect the out for any given time section. The example given is out when t=3. In order to determine its value, you have to look at a and b when t=2. When t=2, a is 1 and b is 0, so out when t=3 will be Xor(1, 0) which results in a 1." title="Time Series Table of Xor DFF Example 1"/>
          <p:cNvGraphicFramePr/>
          <p:nvPr/>
        </p:nvGraphicFramePr>
        <p:xfrm>
          <a:off x="858171" y="2748822"/>
          <a:ext cx="7321300" cy="2644800"/>
        </p:xfrm>
        <a:graphic>
          <a:graphicData uri="http://schemas.openxmlformats.org/drawingml/2006/table">
            <a:tbl>
              <a:tblPr>
                <a:noFill/>
              </a:tblPr>
              <a:tblGrid>
                <a:gridCol w="8867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b</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solidFill>
                            <a:schemeClr val="dk1"/>
                          </a:solidFill>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dirty="0">
                          <a:latin typeface="Courier New"/>
                          <a:ea typeface="Courier New"/>
                          <a:cs typeface="Courier New"/>
                          <a:sym typeface="Courier New"/>
                        </a:rPr>
                        <a:t>...</a:t>
                      </a:r>
                      <a:endParaRPr sz="2300" b="1"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1: Circuit Diagram &amp; HDL</a:t>
            </a:r>
            <a:endParaRPr dirty="0"/>
          </a:p>
        </p:txBody>
      </p:sp>
      <p:sp>
        <p:nvSpPr>
          <p:cNvPr id="676" name="Google Shape;676;p7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0" lvl="0" indent="0" algn="l" rtl="0">
              <a:lnSpc>
                <a:spcPct val="110000"/>
              </a:lnSpc>
              <a:spcBef>
                <a:spcPts val="440"/>
              </a:spcBef>
              <a:spcAft>
                <a:spcPts val="0"/>
              </a:spcAft>
              <a:buSzPts val="2080"/>
              <a:buNone/>
            </a:pPr>
            <a:endParaRPr lang="en-US" dirty="0"/>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77" name="Google Shape;677;p7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Setting SMART Goals</a:t>
            </a:r>
            <a:endParaRPr/>
          </a:p>
        </p:txBody>
      </p:sp>
      <p:sp>
        <p:nvSpPr>
          <p:cNvPr id="63" name="Google Shape;63;p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1" dirty="0"/>
              <a:t>S</a:t>
            </a:r>
            <a:r>
              <a:rPr lang="en-US" dirty="0"/>
              <a:t> – Be specific, simple and significant.</a:t>
            </a:r>
            <a:endParaRPr dirty="0"/>
          </a:p>
          <a:p>
            <a:pPr marL="0" lvl="0" indent="0" algn="l" rtl="0">
              <a:lnSpc>
                <a:spcPct val="110000"/>
              </a:lnSpc>
              <a:spcBef>
                <a:spcPts val="440"/>
              </a:spcBef>
              <a:spcAft>
                <a:spcPts val="0"/>
              </a:spcAft>
              <a:buSzPts val="2080"/>
              <a:buNone/>
            </a:pPr>
            <a:endParaRPr sz="1000" dirty="0"/>
          </a:p>
          <a:p>
            <a:pPr marL="347472" lvl="0" indent="-347472" algn="l" rtl="0">
              <a:lnSpc>
                <a:spcPct val="110000"/>
              </a:lnSpc>
              <a:spcBef>
                <a:spcPts val="440"/>
              </a:spcBef>
              <a:spcAft>
                <a:spcPts val="0"/>
              </a:spcAft>
              <a:buSzPts val="2080"/>
              <a:buFont typeface="Noto Sans Symbols"/>
              <a:buChar char="❖"/>
            </a:pPr>
            <a:r>
              <a:rPr lang="en-US" b="1" dirty="0"/>
              <a:t>M</a:t>
            </a:r>
            <a:r>
              <a:rPr lang="en-US" dirty="0"/>
              <a:t> – Make sure your goals are measurable. How many times within a week, month, the quarter do you want to do x goal?</a:t>
            </a:r>
            <a:endParaRPr dirty="0"/>
          </a:p>
          <a:p>
            <a:pPr marL="347472" lvl="0" indent="-215392" algn="l" rtl="0">
              <a:lnSpc>
                <a:spcPct val="110000"/>
              </a:lnSpc>
              <a:spcBef>
                <a:spcPts val="440"/>
              </a:spcBef>
              <a:spcAft>
                <a:spcPts val="0"/>
              </a:spcAft>
              <a:buSzPts val="2080"/>
              <a:buFont typeface="Noto Sans Symbols"/>
              <a:buNone/>
            </a:pPr>
            <a:endParaRPr sz="1000" dirty="0"/>
          </a:p>
          <a:p>
            <a:pPr marL="347472" lvl="0" indent="-347472" algn="l" rtl="0">
              <a:lnSpc>
                <a:spcPct val="110000"/>
              </a:lnSpc>
              <a:spcBef>
                <a:spcPts val="440"/>
              </a:spcBef>
              <a:spcAft>
                <a:spcPts val="0"/>
              </a:spcAft>
              <a:buSzPts val="2080"/>
              <a:buFont typeface="Noto Sans Symbols"/>
              <a:buChar char="❖"/>
            </a:pPr>
            <a:r>
              <a:rPr lang="en-US" b="1" dirty="0"/>
              <a:t>A</a:t>
            </a:r>
            <a:r>
              <a:rPr lang="en-US" dirty="0"/>
              <a:t> – Make sure your goals are achievable. Is your goal within your scope of control?</a:t>
            </a:r>
            <a:endParaRPr dirty="0"/>
          </a:p>
          <a:p>
            <a:pPr marL="347472" lvl="0" indent="-215392" algn="l" rtl="0">
              <a:lnSpc>
                <a:spcPct val="110000"/>
              </a:lnSpc>
              <a:spcBef>
                <a:spcPts val="440"/>
              </a:spcBef>
              <a:spcAft>
                <a:spcPts val="0"/>
              </a:spcAft>
              <a:buSzPts val="2080"/>
              <a:buFont typeface="Noto Sans Symbols"/>
              <a:buNone/>
            </a:pPr>
            <a:endParaRPr sz="1000" dirty="0"/>
          </a:p>
          <a:p>
            <a:pPr marL="347472" lvl="0" indent="-347472" algn="l" rtl="0">
              <a:lnSpc>
                <a:spcPct val="110000"/>
              </a:lnSpc>
              <a:spcBef>
                <a:spcPts val="440"/>
              </a:spcBef>
              <a:spcAft>
                <a:spcPts val="0"/>
              </a:spcAft>
              <a:buSzPts val="2080"/>
              <a:buFont typeface="Noto Sans Symbols"/>
              <a:buChar char="❖"/>
            </a:pPr>
            <a:r>
              <a:rPr lang="en-US" b="1" dirty="0"/>
              <a:t>R</a:t>
            </a:r>
            <a:r>
              <a:rPr lang="en-US" dirty="0"/>
              <a:t> – Be realistic and reasonable. </a:t>
            </a:r>
            <a:endParaRPr dirty="0"/>
          </a:p>
          <a:p>
            <a:pPr marL="347472" lvl="0" indent="-215392" algn="l" rtl="0">
              <a:lnSpc>
                <a:spcPct val="110000"/>
              </a:lnSpc>
              <a:spcBef>
                <a:spcPts val="440"/>
              </a:spcBef>
              <a:spcAft>
                <a:spcPts val="0"/>
              </a:spcAft>
              <a:buSzPts val="2080"/>
              <a:buFont typeface="Noto Sans Symbols"/>
              <a:buNone/>
            </a:pPr>
            <a:endParaRPr sz="1000" dirty="0"/>
          </a:p>
          <a:p>
            <a:pPr marL="347472" lvl="0" indent="-347472" algn="l" rtl="0">
              <a:lnSpc>
                <a:spcPct val="110000"/>
              </a:lnSpc>
              <a:spcBef>
                <a:spcPts val="440"/>
              </a:spcBef>
              <a:spcAft>
                <a:spcPts val="0"/>
              </a:spcAft>
              <a:buSzPts val="2080"/>
              <a:buFont typeface="Noto Sans Symbols"/>
              <a:buChar char="❖"/>
            </a:pPr>
            <a:r>
              <a:rPr lang="en-US" b="1" dirty="0"/>
              <a:t>T</a:t>
            </a:r>
            <a:r>
              <a:rPr lang="en-US" dirty="0"/>
              <a:t> – Be time-bound. When will you accomplish your goal?</a:t>
            </a:r>
            <a:endParaRPr dirty="0"/>
          </a:p>
        </p:txBody>
      </p:sp>
      <p:sp>
        <p:nvSpPr>
          <p:cNvPr id="64" name="Google Shape;64;p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1: Circuit Diagram &amp; HDL</a:t>
            </a:r>
            <a:endParaRPr dirty="0"/>
          </a:p>
        </p:txBody>
      </p:sp>
      <p:sp>
        <p:nvSpPr>
          <p:cNvPr id="676" name="Google Shape;676;p7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0" lvl="0" indent="0" algn="l" rtl="0">
              <a:lnSpc>
                <a:spcPct val="110000"/>
              </a:lnSpc>
              <a:spcBef>
                <a:spcPts val="440"/>
              </a:spcBef>
              <a:spcAft>
                <a:spcPts val="0"/>
              </a:spcAft>
              <a:buSzPts val="2080"/>
              <a:buNone/>
            </a:pPr>
            <a:endParaRPr lang="en-US" dirty="0"/>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77" name="Google Shape;677;p7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40</a:t>
            </a:fld>
            <a:endParaRPr/>
          </a:p>
        </p:txBody>
      </p:sp>
      <p:pic>
        <p:nvPicPr>
          <p:cNvPr id="678" name="Google Shape;678;p70" descr="Circuit diagram representing the specification out(t) = Xor(a(t-1), b(t-1)). There are two inputs in and one output out. There is a DFF which is connected to out. The input to this DFF is an Xor gate's output, and the inputs to the Xor gate are a and b. " title="DFF Example 1 Circuit Diagram"/>
          <p:cNvPicPr preferRelativeResize="0"/>
          <p:nvPr/>
        </p:nvPicPr>
        <p:blipFill rotWithShape="1">
          <a:blip r:embed="rId3">
            <a:alphaModFix/>
          </a:blip>
          <a:srcRect/>
          <a:stretch/>
        </p:blipFill>
        <p:spPr>
          <a:xfrm>
            <a:off x="3401439" y="2595535"/>
            <a:ext cx="4686300" cy="1066800"/>
          </a:xfrm>
          <a:prstGeom prst="rect">
            <a:avLst/>
          </a:prstGeom>
          <a:noFill/>
          <a:ln>
            <a:noFill/>
          </a:ln>
        </p:spPr>
      </p:pic>
      <p:sp>
        <p:nvSpPr>
          <p:cNvPr id="2" name="Google Shape;685;p72">
            <a:extLst>
              <a:ext uri="{FF2B5EF4-FFF2-40B4-BE49-F238E27FC236}">
                <a16:creationId xmlns:a16="http://schemas.microsoft.com/office/drawing/2014/main" id="{52F69308-AFFC-112A-BAA2-D096F572545F}"/>
              </a:ext>
            </a:extLst>
          </p:cNvPr>
          <p:cNvSpPr txBox="1"/>
          <p:nvPr/>
        </p:nvSpPr>
        <p:spPr>
          <a:xfrm>
            <a:off x="1856020" y="3932526"/>
            <a:ext cx="8390200" cy="3126798"/>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dirty="0">
                <a:solidFill>
                  <a:srgbClr val="000000"/>
                </a:solidFill>
                <a:latin typeface="Courier New"/>
                <a:ea typeface="Courier New"/>
                <a:cs typeface="Courier New"/>
                <a:sym typeface="Courier New"/>
              </a:rPr>
              <a:t>CHIP</a:t>
            </a:r>
            <a:r>
              <a:rPr lang="en-US" sz="2000" b="0" i="0" u="none" strike="noStrike" cap="none" dirty="0">
                <a:solidFill>
                  <a:srgbClr val="000000"/>
                </a:solidFill>
                <a:latin typeface="Courier New"/>
                <a:ea typeface="Courier New"/>
                <a:cs typeface="Courier New"/>
                <a:sym typeface="Courier New"/>
              </a:rPr>
              <a:t> Example1 {</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IN</a:t>
            </a:r>
            <a:r>
              <a:rPr lang="en-US" sz="2000" b="0" i="0" u="none" strike="noStrike" cap="none" dirty="0">
                <a:solidFill>
                  <a:srgbClr val="000000"/>
                </a:solidFill>
                <a:latin typeface="Courier New"/>
                <a:ea typeface="Courier New"/>
                <a:cs typeface="Courier New"/>
                <a:sym typeface="Courier New"/>
              </a:rPr>
              <a:t> a, b;</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OUT</a:t>
            </a:r>
            <a:r>
              <a:rPr lang="en-US" sz="2000" b="0" i="0" u="none" strike="noStrike" cap="none" dirty="0">
                <a:solidFill>
                  <a:srgbClr val="000000"/>
                </a:solidFill>
                <a:latin typeface="Courier New"/>
                <a:ea typeface="Courier New"/>
                <a:cs typeface="Courier New"/>
                <a:sym typeface="Courier New"/>
              </a:rPr>
              <a:t> 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PARTS:</a:t>
            </a:r>
            <a:endParaRPr sz="20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0" i="0" u="none" strike="noStrike" cap="none" dirty="0" err="1">
                <a:solidFill>
                  <a:srgbClr val="000000"/>
                </a:solidFill>
                <a:latin typeface="Courier New"/>
                <a:ea typeface="Courier New"/>
                <a:cs typeface="Courier New"/>
                <a:sym typeface="Courier New"/>
              </a:rPr>
              <a:t>Xor</a:t>
            </a:r>
            <a:r>
              <a:rPr lang="en-US" sz="2000" b="0" i="0" u="none" strike="noStrike" cap="none" dirty="0">
                <a:solidFill>
                  <a:srgbClr val="000000"/>
                </a:solidFill>
                <a:latin typeface="Courier New"/>
                <a:ea typeface="Courier New"/>
                <a:cs typeface="Courier New"/>
                <a:sym typeface="Courier New"/>
              </a:rPr>
              <a:t>(a=a, b=b, out=</a:t>
            </a:r>
            <a:r>
              <a:rPr lang="en-US" sz="2000" b="0" i="0" u="none" strike="noStrike" cap="none" dirty="0" err="1">
                <a:solidFill>
                  <a:srgbClr val="000000"/>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DFF(in=</a:t>
            </a:r>
            <a:r>
              <a:rPr lang="en-US" sz="2000" b="0" i="0" u="none" strike="noStrike" cap="none" dirty="0" err="1">
                <a:solidFill>
                  <a:schemeClr val="dk1"/>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 out=out);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4014132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7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Specification</a:t>
            </a:r>
            <a:endParaRPr/>
          </a:p>
        </p:txBody>
      </p:sp>
      <p:sp>
        <p:nvSpPr>
          <p:cNvPr id="702" name="Google Shape;702;p7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Notice how the specification uses </a:t>
            </a:r>
            <a:r>
              <a:rPr lang="en-US" b="1" dirty="0">
                <a:latin typeface="Courier New"/>
                <a:ea typeface="Courier New"/>
                <a:cs typeface="Courier New"/>
                <a:sym typeface="Courier New"/>
              </a:rPr>
              <a:t>out(t-1)</a:t>
            </a:r>
            <a:r>
              <a:rPr lang="en-US" dirty="0"/>
              <a:t> as an input for </a:t>
            </a:r>
            <a:r>
              <a:rPr lang="en-US" b="1" dirty="0">
                <a:latin typeface="Courier New"/>
                <a:ea typeface="Courier New"/>
                <a:cs typeface="Courier New"/>
                <a:sym typeface="Courier New"/>
              </a:rPr>
              <a:t>out(t)</a:t>
            </a:r>
            <a:endParaRPr b="1" dirty="0"/>
          </a:p>
          <a:p>
            <a:pPr marL="640080" lvl="1" indent="-283464" algn="l" rtl="0">
              <a:lnSpc>
                <a:spcPct val="110000"/>
              </a:lnSpc>
              <a:spcBef>
                <a:spcPts val="24"/>
              </a:spcBef>
              <a:spcAft>
                <a:spcPts val="0"/>
              </a:spcAft>
              <a:buSzPts val="2420"/>
              <a:buChar char="▪"/>
            </a:pPr>
            <a:r>
              <a:rPr lang="en-US" dirty="0"/>
              <a:t>Implies the necessity of circular wiring, separated by a DFF</a:t>
            </a:r>
            <a:endParaRPr dirty="0"/>
          </a:p>
          <a:p>
            <a:pPr marL="0" lvl="0" indent="0" algn="l" rtl="0">
              <a:lnSpc>
                <a:spcPct val="110000"/>
              </a:lnSpc>
              <a:spcBef>
                <a:spcPts val="24"/>
              </a:spcBef>
              <a:spcAft>
                <a:spcPts val="0"/>
              </a:spcAft>
              <a:buSzPts val="2080"/>
              <a:buNone/>
            </a:pPr>
            <a:endParaRPr dirty="0"/>
          </a:p>
          <a:p>
            <a:pPr marL="347472" lvl="0" indent="-347472" algn="l" rtl="0">
              <a:lnSpc>
                <a:spcPct val="110000"/>
              </a:lnSpc>
              <a:spcBef>
                <a:spcPts val="440"/>
              </a:spcBef>
              <a:spcAft>
                <a:spcPts val="0"/>
              </a:spcAft>
              <a:buClr>
                <a:schemeClr val="hlink"/>
              </a:buClr>
              <a:buSzPts val="2080"/>
              <a:buChar char="❖"/>
            </a:pPr>
            <a:r>
              <a:rPr lang="en-US" dirty="0"/>
              <a:t>Exercise: Draw out the corresponding circuit diagram and HDL implementation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03" name="Google Shape;703;p7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5"/>
          <p:cNvSpPr txBox="1">
            <a:spLocks noGrp="1"/>
          </p:cNvSpPr>
          <p:nvPr>
            <p:ph type="body" idx="1"/>
          </p:nvPr>
        </p:nvSpPr>
        <p:spPr>
          <a:xfrm>
            <a:off x="396875" y="1362075"/>
            <a:ext cx="867916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Clr>
                <a:schemeClr val="hlink"/>
              </a:buClr>
              <a:buSzPts val="2080"/>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indent="-347472">
              <a:buClr>
                <a:schemeClr val="hlink"/>
              </a:buClr>
            </a:pPr>
            <a:r>
              <a:rPr lang="en-US" sz="2600" b="0" i="0" u="none" strike="noStrike" cap="none" dirty="0">
                <a:solidFill>
                  <a:srgbClr val="000000"/>
                </a:solidFill>
                <a:latin typeface="Calibri"/>
                <a:ea typeface="Calibri"/>
                <a:cs typeface="Calibri"/>
                <a:sym typeface="Calibri"/>
              </a:rPr>
              <a:t>Example: </a:t>
            </a:r>
            <a:r>
              <a:rPr lang="en-US" sz="2600" b="1" i="0" u="none" strike="noStrike" cap="none" dirty="0">
                <a:solidFill>
                  <a:schemeClr val="dk1"/>
                </a:solidFill>
                <a:highlight>
                  <a:srgbClr val="E6B8AF"/>
                </a:highlight>
                <a:latin typeface="Courier New"/>
                <a:ea typeface="Courier New"/>
                <a:cs typeface="Courier New"/>
                <a:sym typeface="Courier New"/>
              </a:rPr>
              <a:t>out(t=1)</a:t>
            </a:r>
            <a:r>
              <a:rPr lang="en-US" sz="2600" b="1" i="0" u="none" strike="noStrike" cap="none" dirty="0">
                <a:solidFill>
                  <a:schemeClr val="dk1"/>
                </a:solidFill>
                <a:latin typeface="Courier New"/>
                <a:ea typeface="Courier New"/>
                <a:cs typeface="Courier New"/>
                <a:sym typeface="Courier New"/>
              </a:rPr>
              <a:t> = </a:t>
            </a:r>
            <a:r>
              <a:rPr lang="en-US" sz="2600" b="1" i="0" u="none" strike="noStrike" cap="none" dirty="0" err="1">
                <a:solidFill>
                  <a:schemeClr val="dk1"/>
                </a:solidFill>
                <a:latin typeface="Courier New"/>
                <a:ea typeface="Courier New"/>
                <a:cs typeface="Courier New"/>
                <a:sym typeface="Courier New"/>
              </a:rPr>
              <a:t>Xor</a:t>
            </a:r>
            <a:r>
              <a:rPr lang="en-US" sz="2600" b="1" i="0" u="none" strike="noStrike" cap="none" dirty="0">
                <a:solidFill>
                  <a:schemeClr val="dk1"/>
                </a:solidFill>
                <a:latin typeface="Courier New"/>
                <a:ea typeface="Courier New"/>
                <a:cs typeface="Courier New"/>
                <a:sym typeface="Courier New"/>
              </a:rPr>
              <a:t>(</a:t>
            </a:r>
            <a:r>
              <a:rPr lang="en-US" sz="2600" b="1" i="0" u="none" strike="noStrike" cap="none" dirty="0">
                <a:solidFill>
                  <a:schemeClr val="dk1"/>
                </a:solidFill>
                <a:highlight>
                  <a:srgbClr val="FFF2CC"/>
                </a:highlight>
                <a:latin typeface="Courier New"/>
                <a:ea typeface="Courier New"/>
                <a:cs typeface="Courier New"/>
                <a:sym typeface="Courier New"/>
              </a:rPr>
              <a:t>in(t=0)</a:t>
            </a:r>
            <a:r>
              <a:rPr lang="en-US" sz="2600" b="1" i="0" u="none" strike="noStrike" cap="none" dirty="0">
                <a:solidFill>
                  <a:schemeClr val="dk1"/>
                </a:solidFill>
                <a:latin typeface="Courier New"/>
                <a:ea typeface="Courier New"/>
                <a:cs typeface="Courier New"/>
                <a:sym typeface="Courier New"/>
              </a:rPr>
              <a:t>, </a:t>
            </a:r>
            <a:r>
              <a:rPr lang="en-US" sz="2600" b="1" i="0" u="none" strike="noStrike" cap="none" dirty="0">
                <a:solidFill>
                  <a:schemeClr val="dk1"/>
                </a:solidFill>
                <a:highlight>
                  <a:srgbClr val="C9DAF8"/>
                </a:highlight>
                <a:latin typeface="Courier New"/>
                <a:ea typeface="Courier New"/>
                <a:cs typeface="Courier New"/>
                <a:sym typeface="Courier New"/>
              </a:rPr>
              <a:t>out(t=0)</a:t>
            </a:r>
            <a:r>
              <a:rPr lang="en-US" sz="2600" b="1" i="0" u="none" strike="noStrike" cap="none" dirty="0">
                <a:solidFill>
                  <a:schemeClr val="dk1"/>
                </a:solidFill>
                <a:latin typeface="Courier New"/>
                <a:ea typeface="Courier New"/>
                <a:cs typeface="Courier New"/>
                <a:sym typeface="Courier New"/>
              </a:rPr>
              <a:t>)</a:t>
            </a:r>
            <a:endParaRPr lang="en-US" sz="2600" b="0" i="0" u="none" strike="noStrike" cap="none" dirty="0">
              <a:solidFill>
                <a:srgbClr val="000000"/>
              </a:solidFill>
              <a:latin typeface="Courier New"/>
              <a:ea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dirty="0"/>
          </a:p>
        </p:txBody>
      </p:sp>
      <p:sp>
        <p:nvSpPr>
          <p:cNvPr id="734" name="Google Shape;734;p7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Time Series</a:t>
            </a:r>
            <a:endParaRPr/>
          </a:p>
        </p:txBody>
      </p:sp>
      <p:sp>
        <p:nvSpPr>
          <p:cNvPr id="735" name="Google Shape;735;p7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42</a:t>
            </a:fld>
            <a:endParaRPr/>
          </a:p>
        </p:txBody>
      </p:sp>
      <p:graphicFrame>
        <p:nvGraphicFramePr>
          <p:cNvPr id="737" name="Google Shape;737;p75" descr="Time series table showing the values of in and out for the specification out(t) = Xor(out(t-1), in(t-1)).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s of in and out from the previous time section are what affect the out for any given time section. The example given is out when t=1. In order to determine its value, you have to look at in and out when t=0. When t=0, in is 0 and out is 0, so out when t=1 will be Xor(0, 0) which results in a 0." title="Time Series Table of Xor DFF Example 2"/>
          <p:cNvGraphicFramePr/>
          <p:nvPr/>
        </p:nvGraphicFramePr>
        <p:xfrm>
          <a:off x="785874" y="2844092"/>
          <a:ext cx="7362500" cy="1983600"/>
        </p:xfrm>
        <a:graphic>
          <a:graphicData uri="http://schemas.openxmlformats.org/drawingml/2006/table">
            <a:tbl>
              <a:tblPr>
                <a:noFill/>
              </a:tblPr>
              <a:tblGrid>
                <a:gridCol w="9279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dirty="0">
                          <a:latin typeface="Courier New"/>
                          <a:ea typeface="Courier New"/>
                          <a:cs typeface="Courier New"/>
                          <a:sym typeface="Courier New"/>
                        </a:rPr>
                        <a:t>...</a:t>
                      </a:r>
                      <a:endParaRPr sz="2300" b="1"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2: Circuit Diagram &amp; HDL</a:t>
            </a:r>
            <a:endParaRPr dirty="0"/>
          </a:p>
        </p:txBody>
      </p:sp>
      <p:sp>
        <p:nvSpPr>
          <p:cNvPr id="709" name="Google Shape;709;p7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10" name="Google Shape;710;p7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2: Circuit Diagram &amp; HDL</a:t>
            </a:r>
            <a:endParaRPr dirty="0"/>
          </a:p>
        </p:txBody>
      </p:sp>
      <p:sp>
        <p:nvSpPr>
          <p:cNvPr id="709" name="Google Shape;709;p7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10" name="Google Shape;710;p7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44</a:t>
            </a:fld>
            <a:endParaRPr/>
          </a:p>
        </p:txBody>
      </p:sp>
      <p:pic>
        <p:nvPicPr>
          <p:cNvPr id="711" name="Google Shape;711;p74" descr="Circuit diagram representing the specification out(t) = Xor(out(t-1), in(t-1)). There is one input in and one output out. There is a DFF which is connected to out. The input to this DFF is an Xor gate's output, and the inputs to the Xor gate are in and  the out from the previous time cycle. &#10;" title="Circuit Diagram of Xor DFF Example"/>
          <p:cNvPicPr preferRelativeResize="0"/>
          <p:nvPr/>
        </p:nvPicPr>
        <p:blipFill rotWithShape="1">
          <a:blip r:embed="rId3">
            <a:alphaModFix/>
          </a:blip>
          <a:srcRect l="2232" r="2711"/>
          <a:stretch/>
        </p:blipFill>
        <p:spPr>
          <a:xfrm>
            <a:off x="3131128" y="2400651"/>
            <a:ext cx="5631872" cy="1635099"/>
          </a:xfrm>
          <a:prstGeom prst="rect">
            <a:avLst/>
          </a:prstGeom>
          <a:noFill/>
          <a:ln>
            <a:noFill/>
          </a:ln>
        </p:spPr>
      </p:pic>
      <p:sp>
        <p:nvSpPr>
          <p:cNvPr id="2" name="Google Shape;727;g10ec729b0c0_0_8">
            <a:extLst>
              <a:ext uri="{FF2B5EF4-FFF2-40B4-BE49-F238E27FC236}">
                <a16:creationId xmlns:a16="http://schemas.microsoft.com/office/drawing/2014/main" id="{8AE802DB-430C-1FD2-E530-CD556CF0EAF1}"/>
              </a:ext>
            </a:extLst>
          </p:cNvPr>
          <p:cNvSpPr txBox="1"/>
          <p:nvPr/>
        </p:nvSpPr>
        <p:spPr>
          <a:xfrm>
            <a:off x="1744064" y="4067513"/>
            <a:ext cx="8406000" cy="3415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dirty="0">
                <a:solidFill>
                  <a:srgbClr val="000000"/>
                </a:solidFill>
                <a:latin typeface="Courier New"/>
                <a:ea typeface="Courier New"/>
                <a:cs typeface="Courier New"/>
                <a:sym typeface="Courier New"/>
              </a:rPr>
              <a:t>CHIP</a:t>
            </a:r>
            <a:r>
              <a:rPr lang="en-US" sz="2000" b="0" i="0" u="none" strike="noStrike" cap="none" dirty="0">
                <a:solidFill>
                  <a:srgbClr val="000000"/>
                </a:solidFill>
                <a:latin typeface="Courier New"/>
                <a:ea typeface="Courier New"/>
                <a:cs typeface="Courier New"/>
                <a:sym typeface="Courier New"/>
              </a:rPr>
              <a:t> Example2 {</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IN</a:t>
            </a:r>
            <a:r>
              <a:rPr lang="en-US" sz="2000" b="0" i="0" u="none" strike="noStrike" cap="none" dirty="0">
                <a:solidFill>
                  <a:srgbClr val="000000"/>
                </a:solidFill>
                <a:latin typeface="Courier New"/>
                <a:ea typeface="Courier New"/>
                <a:cs typeface="Courier New"/>
                <a:sym typeface="Courier New"/>
              </a:rPr>
              <a:t> in;</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OUT</a:t>
            </a:r>
            <a:r>
              <a:rPr lang="en-US" sz="2000" b="0" i="0" u="none" strike="noStrike" cap="none" dirty="0">
                <a:solidFill>
                  <a:srgbClr val="000000"/>
                </a:solidFill>
                <a:latin typeface="Courier New"/>
                <a:ea typeface="Courier New"/>
                <a:cs typeface="Courier New"/>
                <a:sym typeface="Courier New"/>
              </a:rPr>
              <a:t> 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PARTS:</a:t>
            </a:r>
            <a:endParaRPr sz="20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0" i="0" u="none" strike="noStrike" cap="none" dirty="0" err="1">
                <a:solidFill>
                  <a:srgbClr val="000000"/>
                </a:solidFill>
                <a:latin typeface="Courier New"/>
                <a:ea typeface="Courier New"/>
                <a:cs typeface="Courier New"/>
                <a:sym typeface="Courier New"/>
              </a:rPr>
              <a:t>Xor</a:t>
            </a:r>
            <a:r>
              <a:rPr lang="en-US" sz="2000" b="0" i="0" u="none" strike="noStrike" cap="none" dirty="0">
                <a:solidFill>
                  <a:srgbClr val="000000"/>
                </a:solidFill>
                <a:latin typeface="Courier New"/>
                <a:ea typeface="Courier New"/>
                <a:cs typeface="Courier New"/>
                <a:sym typeface="Courier New"/>
              </a:rPr>
              <a:t>(a=in, b=</a:t>
            </a:r>
            <a:r>
              <a:rPr lang="en-US" sz="2000" b="0" i="0" u="none" strike="noStrike" cap="none" dirty="0" err="1">
                <a:solidFill>
                  <a:srgbClr val="000000"/>
                </a:solidFill>
                <a:latin typeface="Courier New"/>
                <a:ea typeface="Courier New"/>
                <a:cs typeface="Courier New"/>
                <a:sym typeface="Courier New"/>
              </a:rPr>
              <a:t>prevout</a:t>
            </a:r>
            <a:r>
              <a:rPr lang="en-US" sz="2000" b="0" i="0" u="none" strike="noStrike" cap="none" dirty="0">
                <a:solidFill>
                  <a:srgbClr val="000000"/>
                </a:solidFill>
                <a:latin typeface="Courier New"/>
                <a:ea typeface="Courier New"/>
                <a:cs typeface="Courier New"/>
                <a:sym typeface="Courier New"/>
              </a:rPr>
              <a:t>, out=</a:t>
            </a:r>
            <a:r>
              <a:rPr lang="en-US" sz="2000" b="0" i="0" u="none" strike="noStrike" cap="none" dirty="0" err="1">
                <a:solidFill>
                  <a:srgbClr val="000000"/>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DFF(in=</a:t>
            </a:r>
            <a:r>
              <a:rPr lang="en-US" sz="2000" b="0" i="0" u="none" strike="noStrike" cap="none" dirty="0" err="1">
                <a:solidFill>
                  <a:schemeClr val="dk1"/>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 out=</a:t>
            </a:r>
            <a:r>
              <a:rPr lang="en-US" sz="2000" b="0" i="0" u="none" strike="noStrike" cap="none" dirty="0" err="1">
                <a:solidFill>
                  <a:srgbClr val="000000"/>
                </a:solidFill>
                <a:latin typeface="Courier New"/>
                <a:ea typeface="Courier New"/>
                <a:cs typeface="Courier New"/>
                <a:sym typeface="Courier New"/>
              </a:rPr>
              <a:t>prevout</a:t>
            </a:r>
            <a:r>
              <a:rPr lang="en-US" sz="2000" b="0" i="0" u="none" strike="noStrike" cap="none" dirty="0">
                <a:solidFill>
                  <a:srgbClr val="000000"/>
                </a:solidFill>
                <a:latin typeface="Courier New"/>
                <a:ea typeface="Courier New"/>
                <a:cs typeface="Courier New"/>
                <a:sym typeface="Courier New"/>
              </a:rPr>
              <a:t>, out=out);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2442032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g10ec729b0c0_0_1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Specification</a:t>
            </a:r>
            <a:endParaRPr/>
          </a:p>
        </p:txBody>
      </p:sp>
      <p:sp>
        <p:nvSpPr>
          <p:cNvPr id="744" name="Google Shape;744;g10ec729b0c0_0_16"/>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indent="-347472"/>
            <a:r>
              <a:rPr lang="en-US" dirty="0"/>
              <a:t>Exercise: Draw out the corresponding circuit diagram and HDL implementation</a:t>
            </a:r>
          </a:p>
          <a:p>
            <a:pPr marL="347472" lvl="0" indent="-347472" algn="l" rtl="0">
              <a:lnSpc>
                <a:spcPct val="110000"/>
              </a:lnSpc>
              <a:spcBef>
                <a:spcPts val="440"/>
              </a:spcBef>
              <a:spcAft>
                <a:spcPts val="0"/>
              </a:spcAft>
              <a:buSzPts val="2080"/>
              <a:buFont typeface="Noto Sans Symbols"/>
              <a:buChar char="❖"/>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45" name="Google Shape;745;g10ec729b0c0_0_1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7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Time Series</a:t>
            </a:r>
            <a:endParaRPr/>
          </a:p>
        </p:txBody>
      </p:sp>
      <p:sp>
        <p:nvSpPr>
          <p:cNvPr id="776" name="Google Shape;776;p78"/>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indent="-347472"/>
            <a:r>
              <a:rPr lang="en-US" sz="2600" b="0" i="0" u="none" strike="noStrike" cap="none" dirty="0">
                <a:solidFill>
                  <a:srgbClr val="000000"/>
                </a:solidFill>
                <a:latin typeface="Calibri"/>
                <a:ea typeface="Calibri"/>
                <a:cs typeface="Calibri"/>
                <a:sym typeface="Calibri"/>
              </a:rPr>
              <a:t>Example:</a:t>
            </a:r>
            <a:br>
              <a:rPr lang="en-US" sz="2600" b="0" i="0" u="none" strike="noStrike" cap="none" dirty="0">
                <a:solidFill>
                  <a:srgbClr val="000000"/>
                </a:solidFill>
                <a:latin typeface="Calibri"/>
                <a:ea typeface="Calibri"/>
                <a:cs typeface="Calibri"/>
                <a:sym typeface="Calibri"/>
              </a:rPr>
            </a:br>
            <a:r>
              <a:rPr lang="en-US" sz="2600" b="1" i="0" u="none" strike="noStrike" cap="none" dirty="0">
                <a:solidFill>
                  <a:schemeClr val="dk1"/>
                </a:solidFill>
                <a:highlight>
                  <a:srgbClr val="E6B8AF"/>
                </a:highlight>
                <a:latin typeface="Courier New"/>
                <a:ea typeface="Courier New"/>
                <a:cs typeface="Courier New"/>
                <a:sym typeface="Courier New"/>
              </a:rPr>
              <a:t>out(t=1)</a:t>
            </a:r>
            <a:r>
              <a:rPr lang="en-US" sz="2600" b="1" i="0" u="none" strike="noStrike" cap="none" dirty="0">
                <a:solidFill>
                  <a:schemeClr val="dk1"/>
                </a:solidFill>
                <a:latin typeface="Courier New"/>
                <a:ea typeface="Courier New"/>
                <a:cs typeface="Courier New"/>
                <a:sym typeface="Courier New"/>
              </a:rPr>
              <a:t> = And(Not(</a:t>
            </a:r>
            <a:r>
              <a:rPr lang="en-US" sz="2600" b="1" i="0" u="none" strike="noStrike" cap="none" dirty="0">
                <a:solidFill>
                  <a:schemeClr val="dk1"/>
                </a:solidFill>
                <a:highlight>
                  <a:srgbClr val="C9DAF8"/>
                </a:highlight>
                <a:latin typeface="Courier New"/>
                <a:ea typeface="Courier New"/>
                <a:cs typeface="Courier New"/>
                <a:sym typeface="Courier New"/>
              </a:rPr>
              <a:t>out(t=0)</a:t>
            </a:r>
            <a:r>
              <a:rPr lang="en-US" sz="2600" b="1" i="0" u="none" strike="noStrike" cap="none" dirty="0">
                <a:solidFill>
                  <a:schemeClr val="dk1"/>
                </a:solidFill>
                <a:latin typeface="Courier New"/>
                <a:ea typeface="Courier New"/>
                <a:cs typeface="Courier New"/>
                <a:sym typeface="Courier New"/>
              </a:rPr>
              <a:t>), </a:t>
            </a:r>
            <a:r>
              <a:rPr lang="en-US" sz="2600" b="1" i="0" u="none" strike="noStrike" cap="none" dirty="0">
                <a:solidFill>
                  <a:schemeClr val="dk1"/>
                </a:solidFill>
                <a:highlight>
                  <a:srgbClr val="FFF2CC"/>
                </a:highlight>
                <a:latin typeface="Courier New"/>
                <a:ea typeface="Courier New"/>
                <a:cs typeface="Courier New"/>
                <a:sym typeface="Courier New"/>
              </a:rPr>
              <a:t>in(t=0)</a:t>
            </a:r>
            <a:r>
              <a:rPr lang="en-US" sz="2600" b="1" i="0" u="none" strike="noStrike" cap="none" dirty="0">
                <a:solidFill>
                  <a:schemeClr val="dk1"/>
                </a:solidFill>
                <a:latin typeface="Courier New"/>
                <a:ea typeface="Courier New"/>
                <a:cs typeface="Courier New"/>
                <a:sym typeface="Courier New"/>
              </a:rPr>
              <a:t>)</a:t>
            </a:r>
            <a:r>
              <a:rPr lang="en-US" sz="2600" b="0" i="0" u="none" strike="noStrike" cap="none" dirty="0">
                <a:solidFill>
                  <a:srgbClr val="000000"/>
                </a:solidFill>
                <a:latin typeface="Calibri"/>
                <a:ea typeface="Calibri"/>
                <a:cs typeface="Calibri"/>
                <a:sym typeface="Calibri"/>
              </a:rPr>
              <a:t> </a:t>
            </a:r>
            <a:endParaRPr lang="en-US" sz="2600" b="0" i="0" u="none" strike="noStrike" cap="none" dirty="0">
              <a:solidFill>
                <a:srgbClr val="000000"/>
              </a:solidFill>
              <a:latin typeface="Courier New"/>
              <a:ea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77" name="Google Shape;777;p7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46</a:t>
            </a:fld>
            <a:endParaRPr/>
          </a:p>
        </p:txBody>
      </p:sp>
      <p:graphicFrame>
        <p:nvGraphicFramePr>
          <p:cNvPr id="778" name="Google Shape;778;p78" descr="Time series table showing the values of in and out for the specification out(t) = And(Not(out(t-1)), in(t-1)).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s of in and out from the previous time section are what affect the out for any given time section. The example given is out when t=1. In order to determine its value, you have to look at in and out when t=0. When t=0, in is 1 and out is 0, so out when t=1 will be And(Not(0), 1) which results in a 1." title="Time Series Table of Xor DFF Example 3"/>
          <p:cNvGraphicFramePr/>
          <p:nvPr/>
        </p:nvGraphicFramePr>
        <p:xfrm>
          <a:off x="840288" y="2826576"/>
          <a:ext cx="7351175" cy="1983600"/>
        </p:xfrm>
        <a:graphic>
          <a:graphicData uri="http://schemas.openxmlformats.org/drawingml/2006/table">
            <a:tbl>
              <a:tblPr>
                <a:noFill/>
              </a:tblPr>
              <a:tblGrid>
                <a:gridCol w="916575">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10ec729b0c0_0_2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3: Circuit Diagram &amp; HDL</a:t>
            </a:r>
            <a:endParaRPr dirty="0"/>
          </a:p>
        </p:txBody>
      </p:sp>
      <p:sp>
        <p:nvSpPr>
          <p:cNvPr id="751" name="Google Shape;751;g10ec729b0c0_0_23"/>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52" name="Google Shape;752;g10ec729b0c0_0_2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10ec729b0c0_0_2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3: Circuit Diagram &amp; HDL</a:t>
            </a:r>
            <a:endParaRPr dirty="0"/>
          </a:p>
        </p:txBody>
      </p:sp>
      <p:sp>
        <p:nvSpPr>
          <p:cNvPr id="751" name="Google Shape;751;g10ec729b0c0_0_23"/>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52" name="Google Shape;752;g10ec729b0c0_0_2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48</a:t>
            </a:fld>
            <a:endParaRPr/>
          </a:p>
        </p:txBody>
      </p:sp>
      <p:pic>
        <p:nvPicPr>
          <p:cNvPr id="753" name="Google Shape;753;g10ec729b0c0_0_23" descr="Circuit diagram representing the specification out(t) = And(Not(out(t-1)), in(t-1)). There is one input in and one output out. There is a DFF which is connected to out. The input to this DFF is an And gate's output, and the inputs to the And gate are in and a Not gate whose input is the out from the previous time cycle. &#10;" title="Circuit Diagram of DFF Example 3"/>
          <p:cNvPicPr preferRelativeResize="0"/>
          <p:nvPr/>
        </p:nvPicPr>
        <p:blipFill rotWithShape="1">
          <a:blip r:embed="rId3">
            <a:alphaModFix/>
          </a:blip>
          <a:srcRect/>
          <a:stretch/>
        </p:blipFill>
        <p:spPr>
          <a:xfrm>
            <a:off x="3084814" y="2400299"/>
            <a:ext cx="5906151" cy="1529004"/>
          </a:xfrm>
          <a:prstGeom prst="rect">
            <a:avLst/>
          </a:prstGeom>
          <a:noFill/>
          <a:ln>
            <a:noFill/>
          </a:ln>
        </p:spPr>
      </p:pic>
      <p:sp>
        <p:nvSpPr>
          <p:cNvPr id="2" name="Google Shape;770;g10ec729b0c0_0_41">
            <a:extLst>
              <a:ext uri="{FF2B5EF4-FFF2-40B4-BE49-F238E27FC236}">
                <a16:creationId xmlns:a16="http://schemas.microsoft.com/office/drawing/2014/main" id="{088382A5-23F3-5D6F-41B8-BE348C047224}"/>
              </a:ext>
            </a:extLst>
          </p:cNvPr>
          <p:cNvSpPr txBox="1"/>
          <p:nvPr/>
        </p:nvSpPr>
        <p:spPr>
          <a:xfrm>
            <a:off x="1834889" y="3929303"/>
            <a:ext cx="8406000" cy="4246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dirty="0">
                <a:solidFill>
                  <a:srgbClr val="000000"/>
                </a:solidFill>
                <a:latin typeface="Courier New"/>
                <a:ea typeface="Courier New"/>
                <a:cs typeface="Courier New"/>
                <a:sym typeface="Courier New"/>
              </a:rPr>
              <a:t>CHIP</a:t>
            </a:r>
            <a:r>
              <a:rPr lang="en-US" sz="2000" b="0" i="0" u="none" strike="noStrike" cap="none" dirty="0">
                <a:solidFill>
                  <a:srgbClr val="000000"/>
                </a:solidFill>
                <a:latin typeface="Courier New"/>
                <a:ea typeface="Courier New"/>
                <a:cs typeface="Courier New"/>
                <a:sym typeface="Courier New"/>
              </a:rPr>
              <a:t> Example3 {</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IN</a:t>
            </a:r>
            <a:r>
              <a:rPr lang="en-US" sz="2000" b="0" i="0" u="none" strike="noStrike" cap="none" dirty="0">
                <a:solidFill>
                  <a:srgbClr val="000000"/>
                </a:solidFill>
                <a:latin typeface="Courier New"/>
                <a:ea typeface="Courier New"/>
                <a:cs typeface="Courier New"/>
                <a:sym typeface="Courier New"/>
              </a:rPr>
              <a:t> in;</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OUT</a:t>
            </a:r>
            <a:r>
              <a:rPr lang="en-US" sz="2000" b="0" i="0" u="none" strike="noStrike" cap="none" dirty="0">
                <a:solidFill>
                  <a:srgbClr val="000000"/>
                </a:solidFill>
                <a:latin typeface="Courier New"/>
                <a:ea typeface="Courier New"/>
                <a:cs typeface="Courier New"/>
                <a:sym typeface="Courier New"/>
              </a:rPr>
              <a:t> 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PARTS:</a:t>
            </a:r>
            <a:endParaRPr sz="20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Not(in=</a:t>
            </a:r>
            <a:r>
              <a:rPr lang="en-US" sz="2000" b="0" i="0" u="none" strike="noStrike" cap="none" dirty="0" err="1">
                <a:solidFill>
                  <a:srgbClr val="000000"/>
                </a:solidFill>
                <a:latin typeface="Courier New"/>
                <a:ea typeface="Courier New"/>
                <a:cs typeface="Courier New"/>
                <a:sym typeface="Courier New"/>
              </a:rPr>
              <a:t>prevout</a:t>
            </a:r>
            <a:r>
              <a:rPr lang="en-US" sz="2000" b="0" i="0" u="none" strike="noStrike" cap="none" dirty="0">
                <a:solidFill>
                  <a:srgbClr val="000000"/>
                </a:solidFill>
                <a:latin typeface="Courier New"/>
                <a:ea typeface="Courier New"/>
                <a:cs typeface="Courier New"/>
                <a:sym typeface="Courier New"/>
              </a:rPr>
              <a:t>, out=</a:t>
            </a:r>
            <a:r>
              <a:rPr lang="en-US" sz="2000" b="0" i="0" u="none" strike="noStrike" cap="none" dirty="0" err="1">
                <a:solidFill>
                  <a:srgbClr val="000000"/>
                </a:solidFill>
                <a:latin typeface="Courier New"/>
                <a:ea typeface="Courier New"/>
                <a:cs typeface="Courier New"/>
                <a:sym typeface="Courier New"/>
              </a:rPr>
              <a:t>notprevout</a:t>
            </a: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dirty="0">
                <a:solidFill>
                  <a:schemeClr val="dk1"/>
                </a:solidFill>
                <a:latin typeface="Courier New"/>
                <a:ea typeface="Courier New"/>
                <a:cs typeface="Courier New"/>
                <a:sym typeface="Courier New"/>
              </a:rPr>
              <a:t>    And(a=in, b=</a:t>
            </a:r>
            <a:r>
              <a:rPr lang="en-US" sz="2000" b="0" i="0" u="none" strike="noStrike" cap="none" dirty="0" err="1">
                <a:solidFill>
                  <a:schemeClr val="dk1"/>
                </a:solidFill>
                <a:latin typeface="Courier New"/>
                <a:ea typeface="Courier New"/>
                <a:cs typeface="Courier New"/>
                <a:sym typeface="Courier New"/>
              </a:rPr>
              <a:t>notprevout</a:t>
            </a:r>
            <a:r>
              <a:rPr lang="en-US" sz="2000" b="0" i="0" u="none" strike="noStrike" cap="none" dirty="0">
                <a:solidFill>
                  <a:schemeClr val="dk1"/>
                </a:solidFill>
                <a:latin typeface="Courier New"/>
                <a:ea typeface="Courier New"/>
                <a:cs typeface="Courier New"/>
                <a:sym typeface="Courier New"/>
              </a:rPr>
              <a:t>, out=</a:t>
            </a:r>
            <a:r>
              <a:rPr lang="en-US" sz="2000" b="0" i="0" u="none" strike="noStrike" cap="none" dirty="0" err="1">
                <a:solidFill>
                  <a:schemeClr val="dk1"/>
                </a:solidFill>
                <a:latin typeface="Courier New"/>
                <a:ea typeface="Courier New"/>
                <a:cs typeface="Courier New"/>
                <a:sym typeface="Courier New"/>
              </a:rPr>
              <a:t>andout</a:t>
            </a:r>
            <a:r>
              <a:rPr lang="en-US" sz="2000" b="0" i="0" u="none" strike="noStrike" cap="none" dirty="0">
                <a:solidFill>
                  <a:schemeClr val="dk1"/>
                </a:solidFill>
                <a:latin typeface="Courier New"/>
                <a:ea typeface="Courier New"/>
                <a:cs typeface="Courier New"/>
                <a:sym typeface="Courier New"/>
              </a:rPr>
              <a:t>);</a:t>
            </a:r>
            <a:endParaRPr sz="20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chemeClr val="dk1"/>
                </a:solidFill>
                <a:latin typeface="Courier New"/>
                <a:ea typeface="Courier New"/>
                <a:cs typeface="Courier New"/>
                <a:sym typeface="Courier New"/>
              </a:rPr>
              <a:t>    DFF(in=</a:t>
            </a:r>
            <a:r>
              <a:rPr lang="en-US" sz="2000" b="0" i="0" u="none" strike="noStrike" cap="none" dirty="0" err="1">
                <a:solidFill>
                  <a:schemeClr val="dk1"/>
                </a:solidFill>
                <a:latin typeface="Courier New"/>
                <a:ea typeface="Courier New"/>
                <a:cs typeface="Courier New"/>
                <a:sym typeface="Courier New"/>
              </a:rPr>
              <a:t>andout</a:t>
            </a:r>
            <a:r>
              <a:rPr lang="en-US" sz="2000" b="0" i="0" u="none" strike="noStrike" cap="none" dirty="0">
                <a:solidFill>
                  <a:schemeClr val="dk1"/>
                </a:solidFill>
                <a:latin typeface="Courier New"/>
                <a:ea typeface="Courier New"/>
                <a:cs typeface="Courier New"/>
                <a:sym typeface="Courier New"/>
              </a:rPr>
              <a:t>, out=</a:t>
            </a:r>
            <a:r>
              <a:rPr lang="en-US" sz="2000" b="0" i="0" u="none" strike="noStrike" cap="none" dirty="0" err="1">
                <a:solidFill>
                  <a:schemeClr val="dk1"/>
                </a:solidFill>
                <a:latin typeface="Courier New"/>
                <a:ea typeface="Courier New"/>
                <a:cs typeface="Courier New"/>
                <a:sym typeface="Courier New"/>
              </a:rPr>
              <a:t>prevout</a:t>
            </a:r>
            <a:r>
              <a:rPr lang="en-US" sz="2000" b="0" i="0" u="none" strike="noStrike" cap="none" dirty="0">
                <a:solidFill>
                  <a:schemeClr val="dk1"/>
                </a:solidFill>
                <a:latin typeface="Courier New"/>
                <a:ea typeface="Courier New"/>
                <a:cs typeface="Courier New"/>
                <a:sym typeface="Courier New"/>
              </a:rPr>
              <a:t>, out=out);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2573521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8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Post-Lecture 6 Reminders</a:t>
            </a:r>
            <a:endParaRPr dirty="0"/>
          </a:p>
        </p:txBody>
      </p:sp>
      <p:sp>
        <p:nvSpPr>
          <p:cNvPr id="786" name="Google Shape;786;p81"/>
          <p:cNvSpPr txBox="1">
            <a:spLocks noGrp="1"/>
          </p:cNvSpPr>
          <p:nvPr>
            <p:ph type="body" idx="1"/>
          </p:nvPr>
        </p:nvSpPr>
        <p:spPr>
          <a:xfrm>
            <a:off x="396875" y="1362075"/>
            <a:ext cx="8526061"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Topics this Thursday:</a:t>
            </a:r>
          </a:p>
          <a:p>
            <a:pPr marL="640080" lvl="1" indent="-283464" algn="l" rtl="0">
              <a:lnSpc>
                <a:spcPct val="110000"/>
              </a:lnSpc>
              <a:spcBef>
                <a:spcPts val="24"/>
              </a:spcBef>
              <a:spcAft>
                <a:spcPts val="0"/>
              </a:spcAft>
              <a:buSzPts val="2420"/>
              <a:buChar char="▪"/>
            </a:pPr>
            <a:r>
              <a:rPr lang="en-US" dirty="0"/>
              <a:t>Metacognitive Subject: </a:t>
            </a:r>
            <a:r>
              <a:rPr lang="en-US"/>
              <a:t>Bloom’s Taxonomy</a:t>
            </a:r>
            <a:endParaRPr lang="en-US" dirty="0"/>
          </a:p>
          <a:p>
            <a:pPr marL="640080" lvl="1" indent="-283464" algn="l" rtl="0">
              <a:lnSpc>
                <a:spcPct val="110000"/>
              </a:lnSpc>
              <a:spcBef>
                <a:spcPts val="24"/>
              </a:spcBef>
              <a:spcAft>
                <a:spcPts val="0"/>
              </a:spcAft>
              <a:buSzPts val="2420"/>
              <a:buChar char="▪"/>
            </a:pPr>
            <a:r>
              <a:rPr lang="en-US" dirty="0"/>
              <a:t>Technical Subject: Building Memory</a:t>
            </a:r>
          </a:p>
          <a:p>
            <a:pPr marL="640080" lvl="1" indent="-283464" algn="l" rtl="0">
              <a:lnSpc>
                <a:spcPct val="110000"/>
              </a:lnSpc>
              <a:spcBef>
                <a:spcPts val="24"/>
              </a:spcBef>
              <a:spcAft>
                <a:spcPts val="0"/>
              </a:spcAft>
              <a:buSzPts val="2420"/>
              <a:buChar char="▪"/>
            </a:pPr>
            <a:endParaRPr sz="2600" dirty="0"/>
          </a:p>
          <a:p>
            <a:pPr marL="347472" lvl="0" indent="-347472" algn="l" rtl="0">
              <a:lnSpc>
                <a:spcPct val="110000"/>
              </a:lnSpc>
              <a:spcBef>
                <a:spcPts val="440"/>
              </a:spcBef>
              <a:spcAft>
                <a:spcPts val="0"/>
              </a:spcAft>
              <a:buSzPts val="2080"/>
              <a:buFont typeface="Noto Sans Symbols"/>
              <a:buChar char="❖"/>
            </a:pPr>
            <a:r>
              <a:rPr lang="en-US" b="1" dirty="0"/>
              <a:t>Project 3 due this Thursday (1/19) at 11:59pm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Char char="❖"/>
            </a:pPr>
            <a:r>
              <a:rPr lang="en-US" dirty="0"/>
              <a:t>Eric has office hours after class in CSE2 153</a:t>
            </a:r>
          </a:p>
          <a:p>
            <a:pPr marL="640080" lvl="1" indent="-283464" algn="l" rtl="0">
              <a:lnSpc>
                <a:spcPct val="110000"/>
              </a:lnSpc>
              <a:spcBef>
                <a:spcPts val="24"/>
              </a:spcBef>
              <a:spcAft>
                <a:spcPts val="0"/>
              </a:spcAft>
              <a:buSzPts val="2420"/>
              <a:buChar char="▪"/>
            </a:pPr>
            <a:r>
              <a:rPr lang="en-US" dirty="0"/>
              <a:t>Feel free to post your questions on the Ed board as well</a:t>
            </a:r>
          </a:p>
          <a:p>
            <a:pPr marL="640080" lvl="1" indent="-283464" algn="l" rtl="0">
              <a:lnSpc>
                <a:spcPct val="110000"/>
              </a:lnSpc>
              <a:spcBef>
                <a:spcPts val="24"/>
              </a:spcBef>
              <a:spcAft>
                <a:spcPts val="0"/>
              </a:spcAft>
              <a:buSzPts val="2420"/>
              <a:buChar char="▪"/>
            </a:pPr>
            <a:endParaRPr lang="en-US" dirty="0"/>
          </a:p>
          <a:p>
            <a:pPr marL="347472" lvl="0" indent="-347472" algn="l" rtl="0">
              <a:lnSpc>
                <a:spcPct val="110000"/>
              </a:lnSpc>
              <a:spcBef>
                <a:spcPts val="440"/>
              </a:spcBef>
              <a:spcAft>
                <a:spcPts val="0"/>
              </a:spcAft>
              <a:buSzPts val="2080"/>
              <a:buChar char="❖"/>
            </a:pPr>
            <a:r>
              <a:rPr lang="en-US" dirty="0"/>
              <a:t>Eric will be out of town during Week 10</a:t>
            </a:r>
          </a:p>
          <a:p>
            <a:pPr marL="640080" lvl="1" indent="-283464" algn="l" rtl="0">
              <a:lnSpc>
                <a:spcPct val="110000"/>
              </a:lnSpc>
              <a:spcBef>
                <a:spcPts val="24"/>
              </a:spcBef>
              <a:spcAft>
                <a:spcPts val="0"/>
              </a:spcAft>
              <a:buSzPts val="2420"/>
              <a:buChar char="▪"/>
            </a:pPr>
            <a:r>
              <a:rPr lang="en-US" dirty="0"/>
              <a:t>We will still have class together, more details to come</a:t>
            </a:r>
          </a:p>
          <a:p>
            <a:pPr marL="182880" indent="-283464">
              <a:spcBef>
                <a:spcPts val="24"/>
              </a:spcBef>
              <a:buSzPts val="2420"/>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p:txBody>
      </p:sp>
      <p:sp>
        <p:nvSpPr>
          <p:cNvPr id="787" name="Google Shape;787;p8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2"/>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SMART Goals Group Discussion</a:t>
            </a:r>
            <a:endParaRPr dirty="0"/>
          </a:p>
        </p:txBody>
      </p:sp>
      <p:sp>
        <p:nvSpPr>
          <p:cNvPr id="71" name="Google Shape;71;p32"/>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grpSp>
        <p:nvGrpSpPr>
          <p:cNvPr id="72" name="Google Shape;72;p32"/>
          <p:cNvGrpSpPr/>
          <p:nvPr/>
        </p:nvGrpSpPr>
        <p:grpSpPr>
          <a:xfrm>
            <a:off x="5632317" y="2375743"/>
            <a:ext cx="3305700" cy="3483057"/>
            <a:chOff x="5632317" y="1189775"/>
            <a:chExt cx="3305700" cy="3483057"/>
          </a:xfrm>
        </p:grpSpPr>
        <p:sp>
          <p:nvSpPr>
            <p:cNvPr id="73" name="Google Shape;73;p32"/>
            <p:cNvSpPr/>
            <p:nvPr/>
          </p:nvSpPr>
          <p:spPr>
            <a:xfrm>
              <a:off x="5632317" y="1189775"/>
              <a:ext cx="3305700" cy="669000"/>
            </a:xfrm>
            <a:prstGeom prst="chevron">
              <a:avLst>
                <a:gd name="adj" fmla="val 50000"/>
              </a:avLst>
            </a:prstGeom>
            <a:solidFill>
              <a:srgbClr val="714EA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SMART GOAL </a:t>
              </a:r>
              <a:br>
                <a:rPr lang="en-US" sz="1600" b="1" i="0" u="none" strike="noStrike" cap="none">
                  <a:solidFill>
                    <a:srgbClr val="FFFFFF"/>
                  </a:solidFill>
                  <a:latin typeface="Calibri"/>
                  <a:ea typeface="Calibri"/>
                  <a:cs typeface="Calibri"/>
                  <a:sym typeface="Calibri"/>
                </a:rPr>
              </a:br>
              <a:r>
                <a:rPr lang="en-US" sz="1600" b="1" i="0" u="none" strike="noStrike" cap="none">
                  <a:solidFill>
                    <a:srgbClr val="FFFFFF"/>
                  </a:solidFill>
                  <a:latin typeface="Calibri"/>
                  <a:ea typeface="Calibri"/>
                  <a:cs typeface="Calibri"/>
                  <a:sym typeface="Calibri"/>
                </a:rPr>
                <a:t>FRAMEWORK</a:t>
              </a:r>
              <a:endParaRPr sz="1600" b="1" i="0" u="none" strike="noStrike" cap="none">
                <a:solidFill>
                  <a:srgbClr val="FFFFFF"/>
                </a:solidFill>
                <a:latin typeface="Calibri"/>
                <a:ea typeface="Calibri"/>
                <a:cs typeface="Calibri"/>
                <a:sym typeface="Calibri"/>
              </a:endParaRPr>
            </a:p>
          </p:txBody>
        </p:sp>
        <p:sp>
          <p:nvSpPr>
            <p:cNvPr id="74" name="Google Shape;74;p32"/>
            <p:cNvSpPr txBox="1"/>
            <p:nvPr/>
          </p:nvSpPr>
          <p:spPr>
            <a:xfrm>
              <a:off x="5968775" y="2057132"/>
              <a:ext cx="2632800" cy="2615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S</a:t>
              </a:r>
              <a:r>
                <a:rPr lang="en-US" sz="1200" b="0" i="0" u="none" strike="noStrike" cap="none" dirty="0">
                  <a:solidFill>
                    <a:srgbClr val="000000"/>
                  </a:solidFill>
                  <a:latin typeface="Calibri"/>
                  <a:ea typeface="Calibri"/>
                  <a:cs typeface="Calibri"/>
                  <a:sym typeface="Calibri"/>
                </a:rPr>
                <a:t>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Specific</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M</a:t>
              </a:r>
              <a:r>
                <a:rPr lang="en-US" sz="1200" b="0" i="0" u="none" strike="noStrike" cap="none" dirty="0">
                  <a:solidFill>
                    <a:srgbClr val="000000"/>
                  </a:solidFill>
                  <a:latin typeface="Calibri"/>
                  <a:ea typeface="Calibri"/>
                  <a:cs typeface="Calibri"/>
                  <a:sym typeface="Calibri"/>
                </a:rPr>
                <a:t>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Measurable</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A</a:t>
              </a:r>
              <a:r>
                <a:rPr lang="en-US" sz="1200" b="0" i="0" u="none" strike="noStrike" cap="none" dirty="0">
                  <a:solidFill>
                    <a:srgbClr val="000000"/>
                  </a:solidFill>
                  <a:latin typeface="Calibri"/>
                  <a:ea typeface="Calibri"/>
                  <a:cs typeface="Calibri"/>
                  <a:sym typeface="Calibri"/>
                </a:rPr>
                <a:t>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Achievable </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R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Realistic </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T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Timebound </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br>
                <a:rPr lang="en-US" sz="1200" b="0" i="0" u="none" strike="noStrike" cap="none" dirty="0">
                  <a:solidFill>
                    <a:srgbClr val="000000"/>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Attending CSE 390B </a:t>
              </a:r>
              <a:endParaRPr sz="1600" b="0" i="0" u="none" strike="noStrike" cap="none" dirty="0">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office hours at least </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5x this quarter </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(or once every other week)</a:t>
              </a:r>
              <a:endParaRP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grpSp>
      <p:grpSp>
        <p:nvGrpSpPr>
          <p:cNvPr id="75" name="Google Shape;75;p32"/>
          <p:cNvGrpSpPr/>
          <p:nvPr/>
        </p:nvGrpSpPr>
        <p:grpSpPr>
          <a:xfrm>
            <a:off x="0" y="2375957"/>
            <a:ext cx="3546900" cy="3482836"/>
            <a:chOff x="0" y="1189989"/>
            <a:chExt cx="3546900" cy="3482836"/>
          </a:xfrm>
        </p:grpSpPr>
        <p:sp>
          <p:nvSpPr>
            <p:cNvPr id="76" name="Google Shape;76;p32"/>
            <p:cNvSpPr/>
            <p:nvPr/>
          </p:nvSpPr>
          <p:spPr>
            <a:xfrm>
              <a:off x="0" y="1189989"/>
              <a:ext cx="3546900" cy="669000"/>
            </a:xfrm>
            <a:prstGeom prst="homePlate">
              <a:avLst>
                <a:gd name="adj" fmla="val 50000"/>
              </a:avLst>
            </a:prstGeom>
            <a:solidFill>
              <a:srgbClr val="351C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dirty="0">
                  <a:solidFill>
                    <a:srgbClr val="FFFFFF"/>
                  </a:solidFill>
                  <a:latin typeface="Calibri"/>
                  <a:ea typeface="Calibri"/>
                  <a:cs typeface="Calibri"/>
                  <a:sym typeface="Calibri"/>
                </a:rPr>
                <a:t>WINTER </a:t>
              </a:r>
              <a:r>
                <a:rPr lang="en-US" sz="1600" b="1" i="0" u="none" strike="noStrike" cap="none" dirty="0">
                  <a:solidFill>
                    <a:srgbClr val="FFFFFF"/>
                  </a:solidFill>
                  <a:latin typeface="Calibri"/>
                  <a:ea typeface="Calibri"/>
                  <a:cs typeface="Calibri"/>
                  <a:sym typeface="Calibri"/>
                </a:rPr>
                <a:t>QUARTER </a:t>
              </a:r>
              <a:br>
                <a:rPr lang="en-US" sz="1600" b="1" i="0" u="none" strike="noStrike" cap="none" dirty="0">
                  <a:solidFill>
                    <a:srgbClr val="FFFFFF"/>
                  </a:solidFill>
                  <a:latin typeface="Calibri"/>
                  <a:ea typeface="Calibri"/>
                  <a:cs typeface="Calibri"/>
                  <a:sym typeface="Calibri"/>
                </a:rPr>
              </a:br>
              <a:r>
                <a:rPr lang="en-US" sz="1600" b="1" i="0" u="none" strike="noStrike" cap="none" dirty="0">
                  <a:solidFill>
                    <a:srgbClr val="FFFFFF"/>
                  </a:solidFill>
                  <a:latin typeface="Calibri"/>
                  <a:ea typeface="Calibri"/>
                  <a:cs typeface="Calibri"/>
                  <a:sym typeface="Calibri"/>
                </a:rPr>
                <a:t>GOALS</a:t>
              </a:r>
              <a:endParaRPr sz="1600" b="1" i="0" u="none" strike="noStrike" cap="none" dirty="0">
                <a:solidFill>
                  <a:srgbClr val="FFFFFF"/>
                </a:solidFill>
                <a:latin typeface="Calibri"/>
                <a:ea typeface="Calibri"/>
                <a:cs typeface="Calibri"/>
                <a:sym typeface="Calibri"/>
              </a:endParaRPr>
            </a:p>
          </p:txBody>
        </p:sp>
        <p:sp>
          <p:nvSpPr>
            <p:cNvPr id="77" name="Google Shape;77;p32"/>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br>
                <a:rPr lang="en-US" sz="1600" b="0" i="0" u="none" strike="noStrike" cap="none" dirty="0">
                  <a:solidFill>
                    <a:srgbClr val="000000"/>
                  </a:solidFill>
                  <a:latin typeface="Calibri"/>
                  <a:ea typeface="Calibri"/>
                  <a:cs typeface="Calibri"/>
                  <a:sym typeface="Calibri"/>
                </a:rPr>
              </a:br>
              <a:br>
                <a:rPr lang="en-US" sz="1600" b="0" i="0" u="none" strike="noStrike" cap="none" dirty="0">
                  <a:solidFill>
                    <a:srgbClr val="000000"/>
                  </a:solidFill>
                  <a:latin typeface="Calibri"/>
                  <a:ea typeface="Calibri"/>
                  <a:cs typeface="Calibri"/>
                  <a:sym typeface="Calibri"/>
                </a:rPr>
              </a:br>
              <a:r>
                <a:rPr lang="en-US" sz="1600" b="0" i="0" u="none" strike="noStrike" cap="none" dirty="0">
                  <a:solidFill>
                    <a:srgbClr val="000000"/>
                  </a:solidFill>
                  <a:latin typeface="Calibri"/>
                  <a:ea typeface="Calibri"/>
                  <a:cs typeface="Calibri"/>
                  <a:sym typeface="Calibri"/>
                </a:rPr>
                <a:t>What are skills, practices or habits that are not strengths YET?</a:t>
              </a: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grpSp>
      <p:grpSp>
        <p:nvGrpSpPr>
          <p:cNvPr id="78" name="Google Shape;78;p32"/>
          <p:cNvGrpSpPr/>
          <p:nvPr/>
        </p:nvGrpSpPr>
        <p:grpSpPr>
          <a:xfrm>
            <a:off x="2944204" y="2375743"/>
            <a:ext cx="3305700" cy="3483050"/>
            <a:chOff x="2944204" y="1189775"/>
            <a:chExt cx="3305700" cy="3483050"/>
          </a:xfrm>
        </p:grpSpPr>
        <p:sp>
          <p:nvSpPr>
            <p:cNvPr id="79" name="Google Shape;79;p32"/>
            <p:cNvSpPr/>
            <p:nvPr/>
          </p:nvSpPr>
          <p:spPr>
            <a:xfrm>
              <a:off x="2944204" y="1189775"/>
              <a:ext cx="3305700" cy="669000"/>
            </a:xfrm>
            <a:prstGeom prst="chevron">
              <a:avLst>
                <a:gd name="adj" fmla="val 50000"/>
              </a:avLst>
            </a:prstGeom>
            <a:solidFill>
              <a:srgbClr val="4B2A8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SPHERE OF CONTROL</a:t>
              </a:r>
              <a:endParaRPr sz="1600" b="1" i="0" u="none" strike="noStrike" cap="none">
                <a:solidFill>
                  <a:srgbClr val="FFFFFF"/>
                </a:solidFill>
                <a:latin typeface="Calibri"/>
                <a:ea typeface="Calibri"/>
                <a:cs typeface="Calibri"/>
                <a:sym typeface="Calibri"/>
              </a:endParaRPr>
            </a:p>
          </p:txBody>
        </p:sp>
        <p:sp>
          <p:nvSpPr>
            <p:cNvPr id="80" name="Google Shape;80;p32"/>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Getting a 4.0 in a course</a:t>
              </a:r>
              <a:br>
                <a:rPr lang="en-US" sz="1600" b="0" i="0" u="none" strike="noStrike" cap="none" dirty="0">
                  <a:solidFill>
                    <a:schemeClr val="dk1"/>
                  </a:solidFill>
                  <a:latin typeface="Calibri"/>
                  <a:ea typeface="Calibri"/>
                  <a:cs typeface="Calibri"/>
                  <a:sym typeface="Calibri"/>
                </a:rPr>
              </a:b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vs.</a:t>
              </a:r>
            </a:p>
            <a:p>
              <a:pPr marL="0" marR="0" lvl="0" indent="0" algn="ctr" rtl="0">
                <a:lnSpc>
                  <a:spcPct val="115000"/>
                </a:lnSpc>
                <a:spcBef>
                  <a:spcPts val="0"/>
                </a:spcBef>
                <a:spcAft>
                  <a:spcPts val="0"/>
                </a:spcAft>
                <a:buClr>
                  <a:schemeClr val="dk1"/>
                </a:buClr>
                <a:buSzPts val="1100"/>
                <a:buFont typeface="Arial"/>
                <a:buNone/>
              </a:pP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Attending course </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office hours</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Growth vs. Fixed Mindset</a:t>
            </a:r>
          </a:p>
          <a:p>
            <a:pPr marL="640080" lvl="1" indent="-283464" algn="l" rtl="0">
              <a:lnSpc>
                <a:spcPct val="110000"/>
              </a:lnSpc>
              <a:spcBef>
                <a:spcPts val="24"/>
              </a:spcBef>
              <a:spcAft>
                <a:spcPts val="0"/>
              </a:spcAft>
              <a:buSzPts val="2420"/>
              <a:buChar char="▪"/>
            </a:pPr>
            <a:r>
              <a:rPr lang="en-US" dirty="0">
                <a:solidFill>
                  <a:schemeClr val="tx1"/>
                </a:solidFill>
              </a:rPr>
              <a:t>Setting SMART Goals</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Introduction to Sequential Logic</a:t>
            </a:r>
          </a:p>
          <a:p>
            <a:pPr marL="640080" lvl="1" indent="-283464"/>
            <a:r>
              <a:rPr lang="en-US" b="1" dirty="0">
                <a:solidFill>
                  <a:srgbClr val="4B2A85"/>
                </a:solidFill>
              </a:rPr>
              <a:t>The Problem of Combinational Logic</a:t>
            </a:r>
          </a:p>
          <a:p>
            <a:pPr marL="640080" lvl="1" indent="-283464"/>
            <a:r>
              <a:rPr lang="en-US" b="1" dirty="0">
                <a:solidFill>
                  <a:srgbClr val="4B2A85"/>
                </a:solidFill>
              </a:rPr>
              <a:t>Autopilot Control Circuit Example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Representing Time in Hardware</a:t>
            </a:r>
          </a:p>
          <a:p>
            <a:pPr marL="640080" lvl="1" indent="-283464" algn="l" rtl="0">
              <a:lnSpc>
                <a:spcPct val="110000"/>
              </a:lnSpc>
              <a:spcBef>
                <a:spcPts val="24"/>
              </a:spcBef>
              <a:spcAft>
                <a:spcPts val="0"/>
              </a:spcAft>
              <a:buSzPts val="2420"/>
              <a:buChar char="▪"/>
            </a:pPr>
            <a:r>
              <a:rPr lang="en-US" dirty="0">
                <a:solidFill>
                  <a:schemeClr val="tx1"/>
                </a:solidFill>
              </a:rPr>
              <a:t>Clock Signals and Units of Time in Hardware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Data Flip-Flop (DFF)</a:t>
            </a:r>
          </a:p>
          <a:p>
            <a:pPr marL="640080" lvl="1" indent="-283464" algn="l" rtl="0">
              <a:lnSpc>
                <a:spcPct val="110000"/>
              </a:lnSpc>
              <a:spcBef>
                <a:spcPts val="24"/>
              </a:spcBef>
              <a:spcAft>
                <a:spcPts val="0"/>
              </a:spcAft>
              <a:buSzPts val="2420"/>
              <a:buChar char="▪"/>
            </a:pPr>
            <a:r>
              <a:rPr lang="en-US" dirty="0">
                <a:solidFill>
                  <a:schemeClr val="tx1"/>
                </a:solidFill>
              </a:rPr>
              <a:t>Implementation and Examples</a:t>
            </a: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spTree>
    <p:extLst>
      <p:ext uri="{BB962C8B-B14F-4D97-AF65-F5344CB8AC3E}">
        <p14:creationId xmlns:p14="http://schemas.microsoft.com/office/powerpoint/2010/main" val="317805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Why Consider Time Now?</a:t>
            </a:r>
            <a:endParaRPr/>
          </a:p>
        </p:txBody>
      </p:sp>
      <p:sp>
        <p:nvSpPr>
          <p:cNvPr id="165" name="Google Shape;165;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Needed for our </a:t>
            </a:r>
            <a:r>
              <a:rPr lang="en-US" b="1" dirty="0"/>
              <a:t>abstraction</a:t>
            </a:r>
            <a:endParaRPr b="1" dirty="0"/>
          </a:p>
          <a:p>
            <a:pPr marL="640080" lvl="1" indent="-283464" algn="l" rtl="0">
              <a:lnSpc>
                <a:spcPct val="110000"/>
              </a:lnSpc>
              <a:spcBef>
                <a:spcPts val="24"/>
              </a:spcBef>
              <a:spcAft>
                <a:spcPts val="0"/>
              </a:spcAft>
              <a:buSzPts val="2420"/>
              <a:buChar char="▪"/>
            </a:pPr>
            <a:r>
              <a:rPr lang="en-US" dirty="0"/>
              <a:t>We need to talk about hardware maintaining state for memory</a:t>
            </a:r>
            <a:endParaRPr dirty="0"/>
          </a:p>
          <a:p>
            <a:pPr marL="640080" lvl="1" indent="-283464" algn="l" rtl="0">
              <a:lnSpc>
                <a:spcPct val="110000"/>
              </a:lnSpc>
              <a:spcBef>
                <a:spcPts val="24"/>
              </a:spcBef>
              <a:spcAft>
                <a:spcPts val="0"/>
              </a:spcAft>
              <a:buSzPts val="2420"/>
              <a:buChar char="▪"/>
            </a:pPr>
            <a:r>
              <a:rPr lang="en-US" dirty="0"/>
              <a:t>We need vocabulary to talk about time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Needed for our </a:t>
            </a:r>
            <a:r>
              <a:rPr lang="en-US" b="1" dirty="0"/>
              <a:t>implementation</a:t>
            </a:r>
            <a:endParaRPr b="1" dirty="0"/>
          </a:p>
          <a:p>
            <a:pPr marL="640080" lvl="1" indent="-283464" algn="l" rtl="0">
              <a:lnSpc>
                <a:spcPct val="110000"/>
              </a:lnSpc>
              <a:spcBef>
                <a:spcPts val="24"/>
              </a:spcBef>
              <a:spcAft>
                <a:spcPts val="0"/>
              </a:spcAft>
              <a:buSzPts val="2420"/>
              <a:buChar char="▪"/>
            </a:pPr>
            <a:r>
              <a:rPr lang="en-US" dirty="0"/>
              <a:t>Physical implementations of chips cannot be instantaneous</a:t>
            </a:r>
            <a:endParaRPr dirty="0"/>
          </a:p>
          <a:p>
            <a:pPr marL="640080" lvl="1" indent="-283464" algn="l" rtl="0">
              <a:lnSpc>
                <a:spcPct val="110000"/>
              </a:lnSpc>
              <a:spcBef>
                <a:spcPts val="24"/>
              </a:spcBef>
              <a:spcAft>
                <a:spcPts val="0"/>
              </a:spcAft>
              <a:buSzPts val="2420"/>
              <a:buChar char="▪"/>
            </a:pPr>
            <a:r>
              <a:rPr lang="en-US" dirty="0"/>
              <a:t>We need to account for physical delays in signal propagation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66" name="Google Shape;166;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pic>
        <p:nvPicPr>
          <p:cNvPr id="167" name="Google Shape;167;p10" descr="Stock image of a circuit chip, meant to convey the sense of reality that this slide is focusing on"/>
          <p:cNvPicPr preferRelativeResize="0"/>
          <p:nvPr/>
        </p:nvPicPr>
        <p:blipFill rotWithShape="1">
          <a:blip r:embed="rId3">
            <a:alphaModFix/>
          </a:blip>
          <a:srcRect/>
          <a:stretch/>
        </p:blipFill>
        <p:spPr>
          <a:xfrm>
            <a:off x="4885508" y="4645750"/>
            <a:ext cx="3039291" cy="18995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The Problem with Combinational Logic</a:t>
            </a:r>
            <a:endParaRPr dirty="0"/>
          </a:p>
        </p:txBody>
      </p:sp>
      <p:sp>
        <p:nvSpPr>
          <p:cNvPr id="165" name="Google Shape;165;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Consider the following circuit:</a:t>
            </a:r>
            <a:endParaRPr dirty="0"/>
          </a:p>
          <a:p>
            <a:pPr marL="347472" lvl="0" indent="-215392" algn="l" rtl="0">
              <a:lnSpc>
                <a:spcPct val="110000"/>
              </a:lnSpc>
              <a:spcBef>
                <a:spcPts val="440"/>
              </a:spcBef>
              <a:spcAft>
                <a:spcPts val="0"/>
              </a:spcAft>
              <a:buSzPts val="2080"/>
              <a:buFont typeface="Noto Sans Symbols"/>
              <a:buNone/>
            </a:pPr>
            <a:endParaRPr lang="en-US" dirty="0"/>
          </a:p>
          <a:p>
            <a:pPr marL="347472" lvl="0" indent="-215392" algn="l" rtl="0">
              <a:lnSpc>
                <a:spcPct val="110000"/>
              </a:lnSpc>
              <a:spcBef>
                <a:spcPts val="440"/>
              </a:spcBef>
              <a:spcAft>
                <a:spcPts val="0"/>
              </a:spcAft>
              <a:buSzPts val="2080"/>
              <a:buFont typeface="Noto Sans Symbols"/>
              <a:buNone/>
            </a:pPr>
            <a:endParaRPr lang="en-US"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Let’s assume that </a:t>
            </a:r>
            <a:r>
              <a:rPr lang="en-US" dirty="0">
                <a:latin typeface="Courier New" panose="02070309020205020404" pitchFamily="49" charset="0"/>
                <a:cs typeface="Courier New" panose="02070309020205020404" pitchFamily="49" charset="0"/>
              </a:rPr>
              <a:t>a=0</a:t>
            </a:r>
            <a:r>
              <a:rPr lang="en-US" dirty="0"/>
              <a:t>, </a:t>
            </a:r>
            <a:r>
              <a:rPr lang="en-US" dirty="0">
                <a:latin typeface="Courier New" panose="02070309020205020404" pitchFamily="49" charset="0"/>
                <a:cs typeface="Courier New" panose="02070309020205020404" pitchFamily="49" charset="0"/>
              </a:rPr>
              <a:t>b=1</a:t>
            </a:r>
            <a:r>
              <a:rPr lang="en-US" dirty="0"/>
              <a:t>, and </a:t>
            </a:r>
            <a:r>
              <a:rPr lang="en-US" dirty="0">
                <a:latin typeface="Courier New" panose="02070309020205020404" pitchFamily="49" charset="0"/>
                <a:cs typeface="Courier New" panose="02070309020205020404" pitchFamily="49" charset="0"/>
              </a:rPr>
              <a:t>c=0</a:t>
            </a:r>
          </a:p>
          <a:p>
            <a:pPr marL="640080" lvl="1" indent="-283464" algn="l" rtl="0">
              <a:lnSpc>
                <a:spcPct val="110000"/>
              </a:lnSpc>
              <a:spcBef>
                <a:spcPts val="24"/>
              </a:spcBef>
              <a:spcAft>
                <a:spcPts val="0"/>
              </a:spcAft>
              <a:buSzPts val="2420"/>
              <a:buChar char="▪"/>
            </a:pPr>
            <a:r>
              <a:rPr lang="en-US" dirty="0"/>
              <a:t>The output should be 1</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What’s the result if we change </a:t>
            </a:r>
            <a:r>
              <a:rPr lang="en-US" dirty="0">
                <a:latin typeface="Courier New" panose="02070309020205020404" pitchFamily="49" charset="0"/>
                <a:cs typeface="Courier New" panose="02070309020205020404" pitchFamily="49" charset="0"/>
              </a:rPr>
              <a:t>b=0</a:t>
            </a:r>
            <a:r>
              <a:rPr lang="en-US" dirty="0"/>
              <a:t> and </a:t>
            </a:r>
            <a:r>
              <a:rPr lang="en-US" dirty="0">
                <a:latin typeface="Courier New" panose="02070309020205020404" pitchFamily="49" charset="0"/>
                <a:cs typeface="Courier New" panose="02070309020205020404" pitchFamily="49" charset="0"/>
              </a:rPr>
              <a:t>c=1</a:t>
            </a:r>
            <a:r>
              <a:rPr lang="en-US" dirty="0"/>
              <a:t>?</a:t>
            </a:r>
          </a:p>
          <a:p>
            <a:pPr marL="640080" lvl="1" indent="-283464"/>
            <a:r>
              <a:rPr lang="en-US" dirty="0"/>
              <a:t>The result should still be 1</a:t>
            </a:r>
          </a:p>
          <a:p>
            <a:pPr marL="640080" lvl="1" indent="-283464"/>
            <a:r>
              <a:rPr lang="en-US" dirty="0"/>
              <a:t>However, </a:t>
            </a:r>
            <a:r>
              <a:rPr lang="en-US" dirty="0">
                <a:latin typeface="Courier New" panose="02070309020205020404" pitchFamily="49" charset="0"/>
                <a:cs typeface="Courier New" panose="02070309020205020404" pitchFamily="49" charset="0"/>
              </a:rPr>
              <a:t>out</a:t>
            </a:r>
            <a:r>
              <a:rPr lang="en-US" dirty="0"/>
              <a:t> is briefly </a:t>
            </a:r>
            <a:r>
              <a:rPr lang="en-US" dirty="0">
                <a:latin typeface="Courier New" panose="02070309020205020404" pitchFamily="49" charset="0"/>
                <a:cs typeface="Courier New" panose="02070309020205020404" pitchFamily="49" charset="0"/>
              </a:rPr>
              <a:t>0</a:t>
            </a:r>
            <a:r>
              <a:rPr lang="en-US" dirty="0"/>
              <a:t> if we change </a:t>
            </a:r>
            <a:r>
              <a:rPr lang="en-US" dirty="0">
                <a:latin typeface="Courier New" panose="02070309020205020404" pitchFamily="49" charset="0"/>
                <a:cs typeface="Courier New" panose="02070309020205020404" pitchFamily="49" charset="0"/>
              </a:rPr>
              <a:t>c</a:t>
            </a:r>
            <a:r>
              <a:rPr lang="en-US" dirty="0"/>
              <a:t> first</a:t>
            </a:r>
            <a:endParaRPr lang="en-US" dirty="0">
              <a:latin typeface="Courier New" panose="02070309020205020404" pitchFamily="49" charset="0"/>
              <a:cs typeface="Courier New" panose="02070309020205020404" pitchFamily="49" charset="0"/>
            </a:endParaRPr>
          </a:p>
          <a:p>
            <a:pPr marL="640080" lvl="1" indent="-283464" algn="l" rtl="0">
              <a:lnSpc>
                <a:spcPct val="110000"/>
              </a:lnSpc>
              <a:spcBef>
                <a:spcPts val="24"/>
              </a:spcBef>
              <a:spcAft>
                <a:spcPts val="0"/>
              </a:spcAft>
              <a:buSzPts val="2420"/>
              <a:buChar char="▪"/>
            </a:pPr>
            <a:endParaRPr lang="en-US" dirty="0"/>
          </a:p>
          <a:p>
            <a:pPr marL="347472" lvl="0" indent="-215392" algn="l" rtl="0">
              <a:lnSpc>
                <a:spcPct val="110000"/>
              </a:lnSpc>
              <a:spcBef>
                <a:spcPts val="440"/>
              </a:spcBef>
              <a:spcAft>
                <a:spcPts val="0"/>
              </a:spcAft>
              <a:buSzPts val="2080"/>
              <a:buFont typeface="Noto Sans Symbols"/>
              <a:buNone/>
            </a:pPr>
            <a:endParaRPr dirty="0"/>
          </a:p>
        </p:txBody>
      </p:sp>
      <p:sp>
        <p:nvSpPr>
          <p:cNvPr id="166" name="Google Shape;166;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pic>
        <p:nvPicPr>
          <p:cNvPr id="2050" name="Picture 2" descr="Circuit diagram representing the boolean function Not((a Or b) And c), starting with an Or gate with inputs a, b, whose output is fed into an And gate that has an additional input of c, whose output is fed into a Not gate, resulting in the output for our function.">
            <a:extLst>
              <a:ext uri="{FF2B5EF4-FFF2-40B4-BE49-F238E27FC236}">
                <a16:creationId xmlns:a16="http://schemas.microsoft.com/office/drawing/2014/main" id="{5E0D8B21-4B4C-179F-FB29-E41FC1D82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68" y="2025073"/>
            <a:ext cx="4330700" cy="11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8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173" name="Google Shape;173;p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t>Consider this autopilot control circuit:</a:t>
            </a:r>
            <a:endParaRPr dirty="0"/>
          </a:p>
          <a:p>
            <a:pPr marL="649224" lvl="1" indent="-283463" algn="l" rtl="0">
              <a:lnSpc>
                <a:spcPct val="110000"/>
              </a:lnSpc>
              <a:spcBef>
                <a:spcPts val="24"/>
              </a:spcBef>
              <a:spcAft>
                <a:spcPts val="0"/>
              </a:spcAft>
              <a:buSzPts val="2420"/>
              <a:buChar char="▪"/>
            </a:pPr>
            <a:r>
              <a:rPr lang="en-US" dirty="0"/>
              <a:t>Either the pilot or copilot is flying at any time</a:t>
            </a:r>
            <a:endParaRPr dirty="0"/>
          </a:p>
          <a:p>
            <a:pPr marL="649224" lvl="1" indent="-283463" algn="l" rtl="0">
              <a:lnSpc>
                <a:spcPct val="110000"/>
              </a:lnSpc>
              <a:spcBef>
                <a:spcPts val="24"/>
              </a:spcBef>
              <a:spcAft>
                <a:spcPts val="0"/>
              </a:spcAft>
              <a:buSzPts val="2420"/>
              <a:buChar char="▪"/>
            </a:pPr>
            <a:r>
              <a:rPr lang="en-US" dirty="0"/>
              <a:t>The pilot and copilot can separately request autopilot</a:t>
            </a:r>
            <a:endParaRPr dirty="0"/>
          </a:p>
          <a:p>
            <a:pPr marL="649224" lvl="1" indent="-283463" algn="l" rtl="0">
              <a:lnSpc>
                <a:spcPct val="110000"/>
              </a:lnSpc>
              <a:spcBef>
                <a:spcPts val="24"/>
              </a:spcBef>
              <a:spcAft>
                <a:spcPts val="0"/>
              </a:spcAft>
              <a:buSzPts val="2420"/>
              <a:buChar char="▪"/>
            </a:pPr>
            <a:r>
              <a:rPr lang="en-US" dirty="0"/>
              <a:t>Only the person flying can request autopilot</a:t>
            </a:r>
            <a:endParaRPr dirty="0"/>
          </a:p>
          <a:p>
            <a:pPr marL="804672" lvl="1" indent="-193802"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74" name="Google Shape;174;p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
        <p:nvSpPr>
          <p:cNvPr id="8" name="TextBox 7">
            <a:extLst>
              <a:ext uri="{FF2B5EF4-FFF2-40B4-BE49-F238E27FC236}">
                <a16:creationId xmlns:a16="http://schemas.microsoft.com/office/drawing/2014/main" id="{DB0D4D51-F740-1FB0-7A3C-02B883B94FCE}"/>
              </a:ext>
            </a:extLst>
          </p:cNvPr>
          <p:cNvSpPr txBox="1"/>
          <p:nvPr/>
        </p:nvSpPr>
        <p:spPr>
          <a:xfrm>
            <a:off x="5603306" y="6520913"/>
            <a:ext cx="3045394" cy="307777"/>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Thanks to Justin Hsia for this example!</a:t>
            </a:r>
          </a:p>
        </p:txBody>
      </p:sp>
      <p:grpSp>
        <p:nvGrpSpPr>
          <p:cNvPr id="9" name="Group 8">
            <a:extLst>
              <a:ext uri="{FF2B5EF4-FFF2-40B4-BE49-F238E27FC236}">
                <a16:creationId xmlns:a16="http://schemas.microsoft.com/office/drawing/2014/main" id="{AEA11194-9E14-0FBF-01AA-D22C83521652}"/>
              </a:ext>
            </a:extLst>
          </p:cNvPr>
          <p:cNvGrpSpPr/>
          <p:nvPr/>
        </p:nvGrpSpPr>
        <p:grpSpPr>
          <a:xfrm>
            <a:off x="1336612" y="3236665"/>
            <a:ext cx="6585583" cy="1887869"/>
            <a:chOff x="1336612" y="3236665"/>
            <a:chExt cx="6585583" cy="1887869"/>
          </a:xfrm>
        </p:grpSpPr>
        <p:sp>
          <p:nvSpPr>
            <p:cNvPr id="10" name="Google Shape;327;p38">
              <a:extLst>
                <a:ext uri="{FF2B5EF4-FFF2-40B4-BE49-F238E27FC236}">
                  <a16:creationId xmlns:a16="http://schemas.microsoft.com/office/drawing/2014/main" id="{00F83912-D742-A57E-C9A2-04F3ED3CC437}"/>
                </a:ext>
              </a:extLst>
            </p:cNvPr>
            <p:cNvSpPr txBox="1"/>
            <p:nvPr/>
          </p:nvSpPr>
          <p:spPr>
            <a:xfrm>
              <a:off x="1336612" y="3236665"/>
              <a:ext cx="168648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11" name="Google Shape;328;p38">
              <a:extLst>
                <a:ext uri="{FF2B5EF4-FFF2-40B4-BE49-F238E27FC236}">
                  <a16:creationId xmlns:a16="http://schemas.microsoft.com/office/drawing/2014/main" id="{D978B497-EB03-CE7A-8696-8437E84E58A4}"/>
                </a:ext>
              </a:extLst>
            </p:cNvPr>
            <p:cNvSpPr txBox="1"/>
            <p:nvPr/>
          </p:nvSpPr>
          <p:spPr>
            <a:xfrm>
              <a:off x="1421833" y="4662910"/>
              <a:ext cx="1569257"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12" name="Google Shape;329;p38">
              <a:extLst>
                <a:ext uri="{FF2B5EF4-FFF2-40B4-BE49-F238E27FC236}">
                  <a16:creationId xmlns:a16="http://schemas.microsoft.com/office/drawing/2014/main" id="{B8C51389-17B3-A35B-8032-D2FA5B6FBBF2}"/>
                </a:ext>
              </a:extLst>
            </p:cNvPr>
            <p:cNvSpPr txBox="1"/>
            <p:nvPr/>
          </p:nvSpPr>
          <p:spPr>
            <a:xfrm>
              <a:off x="1421831" y="4069021"/>
              <a:ext cx="160126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sp>
          <p:nvSpPr>
            <p:cNvPr id="13" name="Google Shape;330;p38">
              <a:extLst>
                <a:ext uri="{FF2B5EF4-FFF2-40B4-BE49-F238E27FC236}">
                  <a16:creationId xmlns:a16="http://schemas.microsoft.com/office/drawing/2014/main" id="{0DE778EC-C77E-ECFC-5D91-31D0C2FE7759}"/>
                </a:ext>
              </a:extLst>
            </p:cNvPr>
            <p:cNvSpPr txBox="1"/>
            <p:nvPr/>
          </p:nvSpPr>
          <p:spPr>
            <a:xfrm>
              <a:off x="6571457" y="4018714"/>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pic>
          <p:nvPicPr>
            <p:cNvPr id="14" name="Google Shape;331;p38" descr="Diagram&#10;&#10;Description automatically generated">
              <a:extLst>
                <a:ext uri="{FF2B5EF4-FFF2-40B4-BE49-F238E27FC236}">
                  <a16:creationId xmlns:a16="http://schemas.microsoft.com/office/drawing/2014/main" id="{5907D420-5C24-76EF-5A56-1837FA117237}"/>
                </a:ext>
              </a:extLst>
            </p:cNvPr>
            <p:cNvPicPr preferRelativeResize="0"/>
            <p:nvPr/>
          </p:nvPicPr>
          <p:blipFill rotWithShape="1">
            <a:blip r:embed="rId3">
              <a:alphaModFix/>
            </a:blip>
            <a:srcRect/>
            <a:stretch/>
          </p:blipFill>
          <p:spPr>
            <a:xfrm>
              <a:off x="2871264" y="3424105"/>
              <a:ext cx="3791408" cy="1653573"/>
            </a:xfrm>
            <a:prstGeom prst="rect">
              <a:avLst/>
            </a:prstGeom>
            <a:noFill/>
            <a:ln>
              <a:noFill/>
            </a:ln>
          </p:spPr>
        </p:pic>
      </p:grpSp>
    </p:spTree>
  </p:cSld>
  <p:clrMapOvr>
    <a:masterClrMapping/>
  </p:clrMapOvr>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2.png"/></Relationships>
</file>

<file path=ppt/webextensions/webextension1.xml><?xml version="1.0" encoding="utf-8"?>
<we:webextension xmlns:we="http://schemas.microsoft.com/office/webextensions/webextension/2010/11" id="{C3AD2B4D-809D-BC4C-8D20-0C6D79A7A3B5}">
  <we:reference id="WA104218073" version="2.1.0.0" store="en-US" storeType="OMEX"/>
  <we:alternateReferences/>
  <we:properties>
    <we:property name="Microsoft.Office.CampaignId" value="&quot;none&quot;"/>
    <we:property name="appSlideData" value="{&quot;slideId&quot;:256,&quot;confidenceLevel&quot;:2}"/>
    <we:property name="url" value="&quot;free_text_poll/VZ6h2zuvj9yLW4jbqNkMB&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16FE8D0B-33C2-CF4F-ADEB-39771D0708B2}">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PQsXkIR1ZRDU2i9UGgntI&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181</TotalTime>
  <Words>3016</Words>
  <Application>Microsoft Macintosh PowerPoint</Application>
  <PresentationFormat>On-screen Show (4:3)</PresentationFormat>
  <Paragraphs>952</Paragraphs>
  <Slides>49</Slides>
  <Notes>49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Noto Sans Symbols</vt:lpstr>
      <vt:lpstr>Arial</vt:lpstr>
      <vt:lpstr>Arial Narrow</vt:lpstr>
      <vt:lpstr>Calibri</vt:lpstr>
      <vt:lpstr>Courier New</vt:lpstr>
      <vt:lpstr>Times New Roman</vt:lpstr>
      <vt:lpstr>UWTheme-333-Sp18</vt:lpstr>
      <vt:lpstr>Growth Mindset &amp; Sequential Logic</vt:lpstr>
      <vt:lpstr>Lecture Outline</vt:lpstr>
      <vt:lpstr>Growth vs. Fixed Mindset</vt:lpstr>
      <vt:lpstr>Setting SMART Goals</vt:lpstr>
      <vt:lpstr>SMART Goals Group Discussion</vt:lpstr>
      <vt:lpstr>Lecture Outline</vt:lpstr>
      <vt:lpstr>Why Consider Time Now?</vt:lpstr>
      <vt:lpstr>The Problem with Combinational Logic</vt:lpstr>
      <vt:lpstr>Autopilot Control Circuit Example</vt:lpstr>
      <vt:lpstr>Autopilot Control Circuit Example</vt:lpstr>
      <vt:lpstr>Autopilot Control Circuit Example</vt:lpstr>
      <vt:lpstr>Autopilot Control Circuit Example</vt:lpstr>
      <vt:lpstr>Autopilot Control Circuit Example</vt:lpstr>
      <vt:lpstr>Autopilot Control Circuit Example</vt:lpstr>
      <vt:lpstr>Autopilot Control Circuit Example</vt:lpstr>
      <vt:lpstr>PowerPoint Presentation</vt:lpstr>
      <vt:lpstr>Autopilot Control Circuit Example</vt:lpstr>
      <vt:lpstr>Combinational vs. Sequential Logic</vt:lpstr>
      <vt:lpstr>What is Sequential Logic?</vt:lpstr>
      <vt:lpstr>Combinational vs. Sequential Abstraction</vt:lpstr>
      <vt:lpstr>Lecture Outline</vt:lpstr>
      <vt:lpstr>Representing Time: Clock Signals</vt:lpstr>
      <vt:lpstr>Physical Timekeeping</vt:lpstr>
      <vt:lpstr>Physical Timekeeping</vt:lpstr>
      <vt:lpstr>Adding a Clock: Ideal</vt:lpstr>
      <vt:lpstr>Adding a Clock: Reality</vt:lpstr>
      <vt:lpstr>Adding a Clock: Clock Cycles</vt:lpstr>
      <vt:lpstr>Adding a Clock: Abstraction</vt:lpstr>
      <vt:lpstr>PowerPoint Presentation</vt:lpstr>
      <vt:lpstr>Lecture Outline</vt:lpstr>
      <vt:lpstr>The Data Flip-Flop Gate</vt:lpstr>
      <vt:lpstr>Aside: Treating the DFF as a Primitive</vt:lpstr>
      <vt:lpstr>Data Flip-Flop (DFF) Behavior</vt:lpstr>
      <vt:lpstr>Sequential Chips</vt:lpstr>
      <vt:lpstr>Sequential Chips</vt:lpstr>
      <vt:lpstr>D Flip-Flop: Time Series</vt:lpstr>
      <vt:lpstr>DFF Example 1: Specification</vt:lpstr>
      <vt:lpstr>DFF Example 1: Time Series</vt:lpstr>
      <vt:lpstr>DFF Example 1: Circuit Diagram &amp; HDL</vt:lpstr>
      <vt:lpstr>DFF Example 1: Circuit Diagram &amp; HDL</vt:lpstr>
      <vt:lpstr>DFF Example 2: Specification</vt:lpstr>
      <vt:lpstr>DFF Example 2: Time Series</vt:lpstr>
      <vt:lpstr>DFF Example 2: Circuit Diagram &amp; HDL</vt:lpstr>
      <vt:lpstr>DFF Example 2: Circuit Diagram &amp; HDL</vt:lpstr>
      <vt:lpstr>DFF Example 3: Specification</vt:lpstr>
      <vt:lpstr>DFF Example 3: Time Series</vt:lpstr>
      <vt:lpstr>DFF Example 3: Circuit Diagram &amp; HDL</vt:lpstr>
      <vt:lpstr>DFF Example 3: Circuit Diagram &amp; HDL</vt:lpstr>
      <vt:lpstr>Post-Lecture 6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Bloom’s Taxonomy &amp; Sequential Logic</dc:title>
  <dc:creator>Aaron Johnston</dc:creator>
  <cp:lastModifiedBy>Eric Fan</cp:lastModifiedBy>
  <cp:revision>101</cp:revision>
  <dcterms:created xsi:type="dcterms:W3CDTF">2018-03-28T08:00:24Z</dcterms:created>
  <dcterms:modified xsi:type="dcterms:W3CDTF">2023-01-17T22:22:13Z</dcterms:modified>
</cp:coreProperties>
</file>